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Lst>
  <p:sldSz cy="5143500" cx="9144000"/>
  <p:notesSz cx="6858000" cy="9144000"/>
  <p:embeddedFontLst>
    <p:embeddedFont>
      <p:font typeface="Roboto"/>
      <p:regular r:id="rId80"/>
      <p:bold r:id="rId81"/>
      <p:italic r:id="rId82"/>
      <p:boldItalic r:id="rId83"/>
    </p:embeddedFont>
    <p:embeddedFont>
      <p:font typeface="Oswald"/>
      <p:regular r:id="rId84"/>
      <p:bold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Oswald-regular.fntdata"/><Relationship Id="rId83" Type="http://schemas.openxmlformats.org/officeDocument/2006/relationships/font" Target="fonts/Roboto-boldItalic.fntdata"/><Relationship Id="rId42" Type="http://schemas.openxmlformats.org/officeDocument/2006/relationships/slide" Target="slides/slide37.xml"/><Relationship Id="rId41" Type="http://schemas.openxmlformats.org/officeDocument/2006/relationships/slide" Target="slides/slide36.xml"/><Relationship Id="rId85" Type="http://schemas.openxmlformats.org/officeDocument/2006/relationships/font" Target="fonts/Oswald-bold.fntdata"/><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Roboto-regular.fntdata"/><Relationship Id="rId82" Type="http://schemas.openxmlformats.org/officeDocument/2006/relationships/font" Target="fonts/Roboto-italic.fntdata"/><Relationship Id="rId81"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slide" Target="slides/slide74.xml"/><Relationship Id="rId34" Type="http://schemas.openxmlformats.org/officeDocument/2006/relationships/slide" Target="slides/slide29.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5b1aed17df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5b1aed17d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5fc6a02f2a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5fc6a02f2a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5b1aed17df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5b1aed17d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5b1aed17df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5b1aed17d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5b1aed17df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5b1aed17df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5b1aed17df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5b1aed17df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5b1aed17df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5b1aed17df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5b1aed17df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5b1aed17df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fc6a02f2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fc6a02f2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5fc6a02f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fc6a02f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5f912212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5f912212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fc6a02f2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5fc6a02f2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5fc6a02f2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5fc6a02f2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5fc6a02f2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5fc6a02f2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5fc6a02f2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5fc6a02f2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5fc6a02f2a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5fc6a02f2a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5fc6a02f2a_1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5fc6a02f2a_1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fc6a02f2a_19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fc6a02f2a_19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5fc6a02f2a_19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5fc6a02f2a_19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5fc6a02f2a_19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5fc6a02f2a_19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5fc6a02f2a_19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5fc6a02f2a_19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5f912212a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5f912212a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5fc6a02f2a_19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5fc6a02f2a_19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5fc6a02f2a_19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5fc6a02f2a_19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5fc6a02f2a_19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5fc6a02f2a_19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743ac25d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743ac25d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743ac25d0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743ac25d0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743ac25d0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743ac25d0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743ac25d0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743ac25d0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743ac25d0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743ac25d0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743ac25d0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743ac25d0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743ac25d0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743ac25d0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5f912212a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5f912212a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743ac25d0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743ac25d0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743ac25d07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743ac25d07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743ac25d0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743ac25d0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743ac25d07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743ac25d07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743ac25d07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743ac25d07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743ac25d07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743ac25d07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74537340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74537340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743ac25d07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743ac25d07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743ac25d07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743ac25d07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743ac25d07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743ac25d07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5b1aed17d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5b1aed17d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743ac25d07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743ac25d07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743ac25d07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743ac25d07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743ac25d07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743ac25d07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743ac25d07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743ac25d07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743ac25d07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2743ac25d07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743ac25d07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2743ac25d07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743ac25d07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2743ac25d07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75de889b9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275de889b9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275de889b92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275de889b92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75de889b92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75de889b92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5b1aed17d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5b1aed17d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75de889b92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75de889b92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75de889b92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75de889b92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75de889b92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75de889b92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275de889b92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275de889b92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75de889b92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75de889b92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75de889b92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275de889b92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75de889b92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275de889b92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75de889b92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75de889b92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75de889b92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75de889b92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75de889b92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75de889b92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5b1aed17d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5b1aed17d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275de889b92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275de889b92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275de889b92_1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275de889b92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275de889b92_1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275de889b92_1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275de889b92_1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275de889b92_1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25b1aed17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25b1aed17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5b1aed17df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5b1aed17d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5f912212a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5f912212a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3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2.png"/><Relationship Id="rId4" Type="http://schemas.openxmlformats.org/officeDocument/2006/relationships/image" Target="../media/image24.png"/><Relationship Id="rId5"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33.png"/><Relationship Id="rId4" Type="http://schemas.openxmlformats.org/officeDocument/2006/relationships/image" Target="../media/image2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hyperlink" Target="https://www.javatpoint.com/spring-modules" TargetMode="External"/><Relationship Id="rId4" Type="http://schemas.openxmlformats.org/officeDocument/2006/relationships/hyperlink" Target="https://www.baeldung.com/spring-boot-start" TargetMode="External"/><Relationship Id="rId5" Type="http://schemas.openxmlformats.org/officeDocument/2006/relationships/hyperlink" Target="https://www.baeldung.com/inversion-control-and-dependency-injection-in-spring" TargetMode="External"/><Relationship Id="rId6" Type="http://schemas.openxmlformats.org/officeDocument/2006/relationships/hyperlink" Target="https://www.baeldung.com/spring-xml-injection" TargetMode="External"/><Relationship Id="rId7" Type="http://schemas.openxmlformats.org/officeDocument/2006/relationships/hyperlink" Target="https://spring.io/blog/2007/07/11/setter-injection-versus-constructor-injection-and-the-use-of-require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5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31.png"/><Relationship Id="rId4" Type="http://schemas.openxmlformats.org/officeDocument/2006/relationships/image" Target="../media/image3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31.png"/><Relationship Id="rId4" Type="http://schemas.openxmlformats.org/officeDocument/2006/relationships/image" Target="../media/image3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35.png"/><Relationship Id="rId4" Type="http://schemas.openxmlformats.org/officeDocument/2006/relationships/image" Target="../media/image3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4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5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5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4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5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58.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60.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5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hyperlink" Target="https://www.baeldung.com/spring-core-annotations" TargetMode="External"/><Relationship Id="rId4" Type="http://schemas.openxmlformats.org/officeDocument/2006/relationships/hyperlink" Target="https://www.codejava.net/frameworks/spring/spring-dependency-injection-example-with-java-config"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3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40.png"/><Relationship Id="rId4" Type="http://schemas.openxmlformats.org/officeDocument/2006/relationships/image" Target="../media/image42.png"/><Relationship Id="rId5" Type="http://schemas.openxmlformats.org/officeDocument/2006/relationships/image" Target="../media/image38.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3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6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4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50.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53.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47.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49.png"/><Relationship Id="rId4" Type="http://schemas.openxmlformats.org/officeDocument/2006/relationships/image" Target="../media/image4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hyperlink" Target="https://www.baeldung.com/spring-expression-language" TargetMode="External"/><Relationship Id="rId4" Type="http://schemas.openxmlformats.org/officeDocument/2006/relationships/hyperlink" Target="https://reflectoring.io/spring-boot-conditionals/" TargetMode="External"/><Relationship Id="rId5" Type="http://schemas.openxmlformats.org/officeDocument/2006/relationships/hyperlink" Target="https://sodocumentation.net/spring/topic/4732/conditional-bean-registration-in-spring"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44.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46.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55.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54.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hyperlink" Target="https://docs.spring.io/spring-framework/reference/" TargetMode="External"/><Relationship Id="rId4" Type="http://schemas.openxmlformats.org/officeDocument/2006/relationships/hyperlink" Target="https://docs.spring.io/spring-framework/reference/core/beans/introduction.html" TargetMode="External"/><Relationship Id="rId5" Type="http://schemas.openxmlformats.org/officeDocument/2006/relationships/hyperlink" Target="https://www.baeldung.com/inversion-control-and-dependency-injection-in-spr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a:t>Spring Introduction</a:t>
            </a:r>
            <a:endParaRPr/>
          </a:p>
        </p:txBody>
      </p:sp>
      <p:sp>
        <p:nvSpPr>
          <p:cNvPr id="55" name="Google Shape;55;p13"/>
          <p:cNvSpPr txBox="1"/>
          <p:nvPr>
            <p:ph idx="1" type="subTitle"/>
          </p:nvPr>
        </p:nvSpPr>
        <p:spPr>
          <a:xfrm>
            <a:off x="311700" y="2834125"/>
            <a:ext cx="8520600" cy="1669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Computación en Internet II</a:t>
            </a:r>
            <a:endParaRPr/>
          </a:p>
          <a:p>
            <a:pPr indent="0" lvl="0" marL="0" rtl="0" algn="ctr">
              <a:spcBef>
                <a:spcPts val="0"/>
              </a:spcBef>
              <a:spcAft>
                <a:spcPts val="0"/>
              </a:spcAft>
              <a:buNone/>
            </a:pPr>
            <a:r>
              <a:rPr lang="en"/>
              <a:t>2023-2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Dependency Injection</a:t>
            </a:r>
            <a:endParaRPr/>
          </a:p>
        </p:txBody>
      </p:sp>
      <p:sp>
        <p:nvSpPr>
          <p:cNvPr id="107" name="Google Shape;107;p22"/>
          <p:cNvSpPr txBox="1"/>
          <p:nvPr>
            <p:ph idx="1" type="body"/>
          </p:nvPr>
        </p:nvSpPr>
        <p:spPr>
          <a:xfrm>
            <a:off x="311700" y="1152475"/>
            <a:ext cx="8682900" cy="3764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dk1"/>
              </a:buClr>
              <a:buSzPts val="2200"/>
              <a:buChar char="●"/>
            </a:pPr>
            <a:r>
              <a:rPr lang="en" sz="2200">
                <a:solidFill>
                  <a:schemeClr val="dk1"/>
                </a:solidFill>
              </a:rPr>
              <a:t>Dependency injection us a pattern used to create instances of objects that have delegation patterns to other objects. However, at compile time the “calling class” has no knowledge of the dependency class implementation it will delegate to at Runtime. Because our Delegator Class code is coded to the interface abstraction of the delegating class.</a:t>
            </a:r>
            <a:br>
              <a:rPr lang="en" sz="2200">
                <a:solidFill>
                  <a:schemeClr val="dk1"/>
                </a:solidFill>
              </a:rPr>
            </a:b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With Spring, the implementation of dependency injection can be achieved via setter and/or constructor </a:t>
            </a:r>
            <a:r>
              <a:rPr lang="en" sz="2200">
                <a:solidFill>
                  <a:schemeClr val="dk1"/>
                </a:solidFill>
              </a:rPr>
              <a:t>injection</a:t>
            </a:r>
            <a:r>
              <a:rPr lang="en" sz="2200">
                <a:solidFill>
                  <a:schemeClr val="dk1"/>
                </a:solidFill>
              </a:rPr>
              <a:t> techniques.</a:t>
            </a:r>
            <a:endParaRPr sz="22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3" name="Google Shape;113;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4" name="Google Shape;114;p23"/>
          <p:cNvPicPr preferRelativeResize="0"/>
          <p:nvPr/>
        </p:nvPicPr>
        <p:blipFill>
          <a:blip r:embed="rId3">
            <a:alphaModFix/>
          </a:blip>
          <a:stretch>
            <a:fillRect/>
          </a:stretch>
        </p:blipFill>
        <p:spPr>
          <a:xfrm>
            <a:off x="0" y="244330"/>
            <a:ext cx="9144000" cy="465484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Core Modules</a:t>
            </a:r>
            <a:endParaRPr/>
          </a:p>
        </p:txBody>
      </p:sp>
      <p:sp>
        <p:nvSpPr>
          <p:cNvPr id="120" name="Google Shape;120;p24"/>
          <p:cNvSpPr txBox="1"/>
          <p:nvPr>
            <p:ph idx="1" type="body"/>
          </p:nvPr>
        </p:nvSpPr>
        <p:spPr>
          <a:xfrm>
            <a:off x="311700" y="1152475"/>
            <a:ext cx="8682900" cy="3764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dk1"/>
              </a:buClr>
              <a:buSzPts val="2200"/>
              <a:buChar char="●"/>
            </a:pPr>
            <a:r>
              <a:rPr lang="en" sz="2200">
                <a:solidFill>
                  <a:schemeClr val="dk1"/>
                </a:solidFill>
              </a:rPr>
              <a:t>The Spring framework comprises of many modules such as cores, beans, context, expression languages, AOP, ASpects, Instrumentation, JDBC, ORM, OXM, JMS, Transaction, Web, Servlet, Struts etc.</a:t>
            </a:r>
            <a:br>
              <a:rPr lang="en" sz="2200">
                <a:solidFill>
                  <a:schemeClr val="dk1"/>
                </a:solidFill>
              </a:rPr>
            </a:b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The </a:t>
            </a:r>
            <a:r>
              <a:rPr i="1" lang="en" sz="2200">
                <a:solidFill>
                  <a:schemeClr val="dk1"/>
                </a:solidFill>
              </a:rPr>
              <a:t>Spring core container</a:t>
            </a:r>
            <a:r>
              <a:rPr lang="en" sz="2200">
                <a:solidFill>
                  <a:schemeClr val="dk1"/>
                </a:solidFill>
              </a:rPr>
              <a:t> contains core, beans, context and expression language (EL) Modules</a:t>
            </a:r>
            <a:endParaRPr sz="22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5"/>
          <p:cNvSpPr txBox="1"/>
          <p:nvPr>
            <p:ph type="title"/>
          </p:nvPr>
        </p:nvSpPr>
        <p:spPr>
          <a:xfrm>
            <a:off x="232150" y="232925"/>
            <a:ext cx="2511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Core Modules</a:t>
            </a:r>
            <a:endParaRPr b="1"/>
          </a:p>
        </p:txBody>
      </p:sp>
      <p:sp>
        <p:nvSpPr>
          <p:cNvPr id="126" name="Google Shape;126;p25"/>
          <p:cNvSpPr txBox="1"/>
          <p:nvPr>
            <p:ph idx="1" type="body"/>
          </p:nvPr>
        </p:nvSpPr>
        <p:spPr>
          <a:xfrm>
            <a:off x="159300" y="1152475"/>
            <a:ext cx="4175700" cy="376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rPr>
              <a:t>These modules are grouped into:</a:t>
            </a:r>
            <a:endParaRPr sz="2200">
              <a:solidFill>
                <a:schemeClr val="dk1"/>
              </a:solidFill>
            </a:endParaRPr>
          </a:p>
          <a:p>
            <a:pPr indent="-355600" lvl="0" marL="457200" rtl="0" algn="l">
              <a:spcBef>
                <a:spcPts val="1200"/>
              </a:spcBef>
              <a:spcAft>
                <a:spcPts val="0"/>
              </a:spcAft>
              <a:buClr>
                <a:schemeClr val="dk1"/>
              </a:buClr>
              <a:buSzPts val="2000"/>
              <a:buChar char="●"/>
            </a:pPr>
            <a:r>
              <a:rPr lang="en" sz="2000">
                <a:solidFill>
                  <a:schemeClr val="dk1"/>
                </a:solidFill>
              </a:rPr>
              <a:t>Test</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Core Container</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Aspect Oriented Programming</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Aspects</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Instrumentation</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Data Access / Integration</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Web (MVC / Remoting)</a:t>
            </a:r>
            <a:endParaRPr sz="2000">
              <a:solidFill>
                <a:schemeClr val="dk1"/>
              </a:solidFill>
            </a:endParaRPr>
          </a:p>
        </p:txBody>
      </p:sp>
      <p:pic>
        <p:nvPicPr>
          <p:cNvPr id="127" name="Google Shape;127;p25"/>
          <p:cNvPicPr preferRelativeResize="0"/>
          <p:nvPr/>
        </p:nvPicPr>
        <p:blipFill>
          <a:blip r:embed="rId3">
            <a:alphaModFix/>
          </a:blip>
          <a:stretch>
            <a:fillRect/>
          </a:stretch>
        </p:blipFill>
        <p:spPr>
          <a:xfrm>
            <a:off x="4523862" y="0"/>
            <a:ext cx="4620127"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Core Modules</a:t>
            </a:r>
            <a:endParaRPr/>
          </a:p>
        </p:txBody>
      </p:sp>
      <p:sp>
        <p:nvSpPr>
          <p:cNvPr id="133" name="Google Shape;133;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chemeClr val="dk1"/>
              </a:buClr>
              <a:buSzPts val="1800"/>
              <a:buChar char="●"/>
            </a:pPr>
            <a:r>
              <a:rPr i="1" lang="en" u="sng">
                <a:solidFill>
                  <a:srgbClr val="073763"/>
                </a:solidFill>
              </a:rPr>
              <a:t>Core and Beans</a:t>
            </a:r>
            <a:r>
              <a:rPr i="1" lang="en" u="sng">
                <a:solidFill>
                  <a:srgbClr val="073763"/>
                </a:solidFill>
              </a:rPr>
              <a:t>;</a:t>
            </a:r>
            <a:r>
              <a:rPr lang="en">
                <a:solidFill>
                  <a:schemeClr val="dk1"/>
                </a:solidFill>
              </a:rPr>
              <a:t> these modules provide IOC and Dependency injection features</a:t>
            </a:r>
            <a:endParaRPr>
              <a:solidFill>
                <a:schemeClr val="dk1"/>
              </a:solidFill>
            </a:endParaRPr>
          </a:p>
          <a:p>
            <a:pPr indent="-342900" lvl="0" marL="457200" rtl="0" algn="l">
              <a:spcBef>
                <a:spcPts val="0"/>
              </a:spcBef>
              <a:spcAft>
                <a:spcPts val="0"/>
              </a:spcAft>
              <a:buClr>
                <a:schemeClr val="dk1"/>
              </a:buClr>
              <a:buSzPts val="1800"/>
              <a:buChar char="●"/>
            </a:pPr>
            <a:r>
              <a:rPr i="1" lang="en" u="sng">
                <a:solidFill>
                  <a:srgbClr val="073763"/>
                </a:solidFill>
              </a:rPr>
              <a:t>Context</a:t>
            </a:r>
            <a:r>
              <a:rPr lang="en">
                <a:solidFill>
                  <a:srgbClr val="073763"/>
                </a:solidFill>
              </a:rPr>
              <a:t>;</a:t>
            </a:r>
            <a:r>
              <a:rPr lang="en">
                <a:solidFill>
                  <a:schemeClr val="dk1"/>
                </a:solidFill>
              </a:rPr>
              <a:t> This module supports internationalization (I18N), EJB, JMS.</a:t>
            </a:r>
            <a:endParaRPr>
              <a:solidFill>
                <a:schemeClr val="dk1"/>
              </a:solidFill>
            </a:endParaRPr>
          </a:p>
          <a:p>
            <a:pPr indent="-342900" lvl="0" marL="457200" rtl="0" algn="l">
              <a:spcBef>
                <a:spcPts val="0"/>
              </a:spcBef>
              <a:spcAft>
                <a:spcPts val="0"/>
              </a:spcAft>
              <a:buClr>
                <a:schemeClr val="dk1"/>
              </a:buClr>
              <a:buSzPts val="1800"/>
              <a:buChar char="●"/>
            </a:pPr>
            <a:r>
              <a:rPr i="1" lang="en" u="sng">
                <a:solidFill>
                  <a:srgbClr val="073763"/>
                </a:solidFill>
              </a:rPr>
              <a:t>Expression Language</a:t>
            </a:r>
            <a:r>
              <a:rPr i="1" lang="en" u="sng">
                <a:solidFill>
                  <a:srgbClr val="073763"/>
                </a:solidFill>
              </a:rPr>
              <a:t>;</a:t>
            </a:r>
            <a:r>
              <a:rPr lang="en">
                <a:solidFill>
                  <a:schemeClr val="dk1"/>
                </a:solidFill>
              </a:rPr>
              <a:t> It is an extension to the EL defined in JSP. It provides support to setting and getting property values and even method invocation</a:t>
            </a:r>
            <a:endParaRPr>
              <a:solidFill>
                <a:schemeClr val="dk1"/>
              </a:solidFill>
            </a:endParaRPr>
          </a:p>
          <a:p>
            <a:pPr indent="-342900" lvl="0" marL="457200" rtl="0" algn="l">
              <a:spcBef>
                <a:spcPts val="0"/>
              </a:spcBef>
              <a:spcAft>
                <a:spcPts val="0"/>
              </a:spcAft>
              <a:buClr>
                <a:schemeClr val="dk1"/>
              </a:buClr>
              <a:buSzPts val="1800"/>
              <a:buChar char="●"/>
            </a:pPr>
            <a:r>
              <a:rPr i="1" lang="en" u="sng">
                <a:solidFill>
                  <a:srgbClr val="073763"/>
                </a:solidFill>
              </a:rPr>
              <a:t>AOP</a:t>
            </a:r>
            <a:r>
              <a:rPr i="1" lang="en" u="sng">
                <a:solidFill>
                  <a:srgbClr val="073763"/>
                </a:solidFill>
              </a:rPr>
              <a:t>, Aspects and Instrumentation;</a:t>
            </a:r>
            <a:r>
              <a:rPr lang="en">
                <a:solidFill>
                  <a:schemeClr val="dk1"/>
                </a:solidFill>
              </a:rPr>
              <a:t> These modules support aspect oriented programming implementation where you can use Advices, Pointcuts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aspects module provides support to integration with AspectJ</a:t>
            </a:r>
            <a:endParaRPr>
              <a:solidFill>
                <a:schemeClr val="dk1"/>
              </a:solidFill>
            </a:endParaRPr>
          </a:p>
          <a:p>
            <a:pPr indent="-342900" lvl="0" marL="457200" rtl="0" algn="l">
              <a:spcBef>
                <a:spcPts val="0"/>
              </a:spcBef>
              <a:spcAft>
                <a:spcPts val="0"/>
              </a:spcAft>
              <a:buClr>
                <a:schemeClr val="dk1"/>
              </a:buClr>
              <a:buSzPts val="1800"/>
              <a:buChar char="●"/>
            </a:pPr>
            <a:r>
              <a:rPr i="1" lang="en" u="sng">
                <a:solidFill>
                  <a:srgbClr val="073763"/>
                </a:solidFill>
              </a:rPr>
              <a:t>Data Access / Integration;</a:t>
            </a:r>
            <a:r>
              <a:rPr lang="en">
                <a:solidFill>
                  <a:schemeClr val="dk1"/>
                </a:solidFill>
              </a:rPr>
              <a:t> These modules basically provide support to interact with the database</a:t>
            </a:r>
            <a:endParaRPr>
              <a:solidFill>
                <a:schemeClr val="dk1"/>
              </a:solidFill>
            </a:endParaRPr>
          </a:p>
          <a:p>
            <a:pPr indent="-342900" lvl="0" marL="457200" rtl="0" algn="l">
              <a:spcBef>
                <a:spcPts val="0"/>
              </a:spcBef>
              <a:spcAft>
                <a:spcPts val="0"/>
              </a:spcAft>
              <a:buClr>
                <a:schemeClr val="dk1"/>
              </a:buClr>
              <a:buSzPts val="1800"/>
              <a:buChar char="●"/>
            </a:pPr>
            <a:r>
              <a:rPr i="1" lang="en" u="sng">
                <a:solidFill>
                  <a:srgbClr val="073763"/>
                </a:solidFill>
              </a:rPr>
              <a:t>Web</a:t>
            </a:r>
            <a:r>
              <a:rPr lang="en">
                <a:solidFill>
                  <a:srgbClr val="073763"/>
                </a:solidFill>
              </a:rPr>
              <a:t>;</a:t>
            </a:r>
            <a:r>
              <a:rPr lang="en">
                <a:solidFill>
                  <a:schemeClr val="dk1"/>
                </a:solidFill>
              </a:rPr>
              <a:t> This group provide support to create web applications</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7"/>
          <p:cNvPicPr preferRelativeResize="0"/>
          <p:nvPr/>
        </p:nvPicPr>
        <p:blipFill>
          <a:blip r:embed="rId3">
            <a:alphaModFix/>
          </a:blip>
          <a:stretch>
            <a:fillRect/>
          </a:stretch>
        </p:blipFill>
        <p:spPr>
          <a:xfrm>
            <a:off x="76200" y="0"/>
            <a:ext cx="9007052"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8"/>
          <p:cNvPicPr preferRelativeResize="0"/>
          <p:nvPr/>
        </p:nvPicPr>
        <p:blipFill>
          <a:blip r:embed="rId3">
            <a:alphaModFix/>
          </a:blip>
          <a:stretch>
            <a:fillRect/>
          </a:stretch>
        </p:blipFill>
        <p:spPr>
          <a:xfrm>
            <a:off x="76200" y="329375"/>
            <a:ext cx="9051301" cy="44847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 Spring and Plumbing</a:t>
            </a:r>
            <a:endParaRPr/>
          </a:p>
        </p:txBody>
      </p:sp>
      <p:sp>
        <p:nvSpPr>
          <p:cNvPr id="149" name="Google Shape;149;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rgbClr val="1F1F1F"/>
              </a:buClr>
              <a:buSzPts val="2200"/>
              <a:buChar char="●"/>
            </a:pPr>
            <a:r>
              <a:rPr lang="en" sz="2200">
                <a:solidFill>
                  <a:srgbClr val="1F1F1F"/>
                </a:solidFill>
                <a:highlight>
                  <a:srgbClr val="FFFFFF"/>
                </a:highlight>
              </a:rPr>
              <a:t>Explain what is meant by </a:t>
            </a:r>
            <a:r>
              <a:rPr i="1" lang="en" sz="2200">
                <a:solidFill>
                  <a:srgbClr val="1F1F1F"/>
                </a:solidFill>
                <a:highlight>
                  <a:srgbClr val="FFFFFF"/>
                </a:highlight>
              </a:rPr>
              <a:t>"Spring wires up the plumbing code"</a:t>
            </a:r>
            <a:r>
              <a:rPr lang="en" sz="2200">
                <a:solidFill>
                  <a:srgbClr val="1F1F1F"/>
                </a:solidFill>
                <a:highlight>
                  <a:srgbClr val="FFFFFF"/>
                </a:highlight>
              </a:rPr>
              <a:t>. </a:t>
            </a:r>
            <a:endParaRPr sz="2200">
              <a:solidFill>
                <a:srgbClr val="1F1F1F"/>
              </a:solidFill>
              <a:highlight>
                <a:srgbClr val="FFFFFF"/>
              </a:highlight>
            </a:endParaRPr>
          </a:p>
          <a:p>
            <a:pPr indent="-368300" lvl="0" marL="457200" rtl="0" algn="l">
              <a:spcBef>
                <a:spcPts val="0"/>
              </a:spcBef>
              <a:spcAft>
                <a:spcPts val="0"/>
              </a:spcAft>
              <a:buClr>
                <a:srgbClr val="1F1F1F"/>
              </a:buClr>
              <a:buSzPts val="2200"/>
              <a:buChar char="●"/>
            </a:pPr>
            <a:r>
              <a:rPr lang="en" sz="2200">
                <a:solidFill>
                  <a:srgbClr val="1F1F1F"/>
                </a:solidFill>
                <a:highlight>
                  <a:srgbClr val="FFFFFF"/>
                </a:highlight>
              </a:rPr>
              <a:t>Why do you think this is an important aspect of Spring? </a:t>
            </a:r>
            <a:endParaRPr sz="2200">
              <a:solidFill>
                <a:srgbClr val="1F1F1F"/>
              </a:solidFill>
              <a:highlight>
                <a:srgbClr val="FFFFFF"/>
              </a:highlight>
            </a:endParaRPr>
          </a:p>
          <a:p>
            <a:pPr indent="-368300" lvl="0" marL="457200" rtl="0" algn="l">
              <a:spcBef>
                <a:spcPts val="0"/>
              </a:spcBef>
              <a:spcAft>
                <a:spcPts val="0"/>
              </a:spcAft>
              <a:buClr>
                <a:srgbClr val="1F1F1F"/>
              </a:buClr>
              <a:buSzPts val="2200"/>
              <a:buChar char="●"/>
            </a:pPr>
            <a:r>
              <a:rPr lang="en" sz="2200">
                <a:solidFill>
                  <a:srgbClr val="1F1F1F"/>
                </a:solidFill>
                <a:highlight>
                  <a:srgbClr val="FFFFFF"/>
                </a:highlight>
              </a:rPr>
              <a:t>Would this appeal to many developers?</a:t>
            </a:r>
            <a:endParaRPr sz="2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0"/>
          <p:cNvSpPr txBox="1"/>
          <p:nvPr>
            <p:ph type="title"/>
          </p:nvPr>
        </p:nvSpPr>
        <p:spPr>
          <a:xfrm>
            <a:off x="23217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Spring IoC Containers</a:t>
            </a:r>
            <a:endParaRPr/>
          </a:p>
        </p:txBody>
      </p:sp>
      <p:sp>
        <p:nvSpPr>
          <p:cNvPr id="155" name="Google Shape;155;p30"/>
          <p:cNvSpPr txBox="1"/>
          <p:nvPr>
            <p:ph idx="1" type="body"/>
          </p:nvPr>
        </p:nvSpPr>
        <p:spPr>
          <a:xfrm>
            <a:off x="177425" y="2266950"/>
            <a:ext cx="4263300" cy="23550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dk1"/>
              </a:buClr>
              <a:buSzPts val="1900"/>
              <a:buChar char="●"/>
            </a:pPr>
            <a:r>
              <a:rPr lang="en" sz="1900">
                <a:solidFill>
                  <a:schemeClr val="dk1"/>
                </a:solidFill>
              </a:rPr>
              <a:t>And also inject the dependency objects via a constructor, a property or a function at execution time and disposes it at suitable time.</a:t>
            </a:r>
            <a:endParaRPr sz="1900">
              <a:solidFill>
                <a:schemeClr val="dk1"/>
              </a:solidFill>
            </a:endParaRPr>
          </a:p>
        </p:txBody>
      </p:sp>
      <p:pic>
        <p:nvPicPr>
          <p:cNvPr id="156" name="Google Shape;156;p30"/>
          <p:cNvPicPr preferRelativeResize="0"/>
          <p:nvPr/>
        </p:nvPicPr>
        <p:blipFill>
          <a:blip r:embed="rId3">
            <a:alphaModFix/>
          </a:blip>
          <a:stretch>
            <a:fillRect/>
          </a:stretch>
        </p:blipFill>
        <p:spPr>
          <a:xfrm>
            <a:off x="4248800" y="2889900"/>
            <a:ext cx="4876149" cy="2253600"/>
          </a:xfrm>
          <a:prstGeom prst="rect">
            <a:avLst/>
          </a:prstGeom>
          <a:noFill/>
          <a:ln>
            <a:noFill/>
          </a:ln>
        </p:spPr>
      </p:pic>
      <p:sp>
        <p:nvSpPr>
          <p:cNvPr id="157" name="Google Shape;157;p30"/>
          <p:cNvSpPr txBox="1"/>
          <p:nvPr/>
        </p:nvSpPr>
        <p:spPr>
          <a:xfrm>
            <a:off x="177425" y="932325"/>
            <a:ext cx="8630100" cy="14862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Char char="●"/>
            </a:pPr>
            <a:r>
              <a:rPr lang="en" sz="1900">
                <a:solidFill>
                  <a:schemeClr val="dk1"/>
                </a:solidFill>
              </a:rPr>
              <a:t>The Spring Containers forms the core of the Spring Framework</a:t>
            </a:r>
            <a:endParaRPr sz="1900">
              <a:solidFill>
                <a:schemeClr val="dk1"/>
              </a:solidFill>
            </a:endParaRPr>
          </a:p>
          <a:p>
            <a:pPr indent="-349250" lvl="0" marL="457200" rtl="0" algn="l">
              <a:lnSpc>
                <a:spcPct val="115000"/>
              </a:lnSpc>
              <a:spcBef>
                <a:spcPts val="0"/>
              </a:spcBef>
              <a:spcAft>
                <a:spcPts val="0"/>
              </a:spcAft>
              <a:buClr>
                <a:schemeClr val="dk1"/>
              </a:buClr>
              <a:buSzPts val="1900"/>
              <a:buChar char="●"/>
            </a:pPr>
            <a:r>
              <a:rPr lang="en" sz="1900">
                <a:solidFill>
                  <a:schemeClr val="dk1"/>
                </a:solidFill>
              </a:rPr>
              <a:t>The container </a:t>
            </a:r>
            <a:r>
              <a:rPr lang="en" sz="1900">
                <a:solidFill>
                  <a:schemeClr val="dk1"/>
                </a:solidFill>
                <a:highlight>
                  <a:srgbClr val="FFFF00"/>
                </a:highlight>
              </a:rPr>
              <a:t>instantiates, configures, and assembles</a:t>
            </a:r>
            <a:r>
              <a:rPr lang="en" sz="1900">
                <a:solidFill>
                  <a:schemeClr val="dk1"/>
                </a:solidFill>
              </a:rPr>
              <a:t> the dependencies between the objects.</a:t>
            </a:r>
            <a:endParaRPr sz="1900">
              <a:solidFill>
                <a:schemeClr val="dk1"/>
              </a:solidFill>
            </a:endParaRPr>
          </a:p>
          <a:p>
            <a:pPr indent="-349250" lvl="0" marL="457200" rtl="0" algn="l">
              <a:lnSpc>
                <a:spcPct val="115000"/>
              </a:lnSpc>
              <a:spcBef>
                <a:spcPts val="0"/>
              </a:spcBef>
              <a:spcAft>
                <a:spcPts val="0"/>
              </a:spcAft>
              <a:buClr>
                <a:schemeClr val="dk1"/>
              </a:buClr>
              <a:buSzPts val="1900"/>
              <a:buChar char="●"/>
            </a:pPr>
            <a:r>
              <a:rPr lang="en" sz="1900">
                <a:solidFill>
                  <a:schemeClr val="dk1"/>
                </a:solidFill>
              </a:rPr>
              <a:t>The IoC container construct an object of the selected class</a:t>
            </a:r>
            <a:endParaRPr sz="19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1"/>
          <p:cNvSpPr txBox="1"/>
          <p:nvPr>
            <p:ph type="title"/>
          </p:nvPr>
        </p:nvSpPr>
        <p:spPr>
          <a:xfrm>
            <a:off x="218900" y="1931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Spring Container</a:t>
            </a:r>
            <a:endParaRPr/>
          </a:p>
        </p:txBody>
      </p:sp>
      <p:sp>
        <p:nvSpPr>
          <p:cNvPr id="163" name="Google Shape;163;p31"/>
          <p:cNvSpPr txBox="1"/>
          <p:nvPr>
            <p:ph idx="1" type="body"/>
          </p:nvPr>
        </p:nvSpPr>
        <p:spPr>
          <a:xfrm>
            <a:off x="161000" y="874100"/>
            <a:ext cx="8773800" cy="40572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highlight>
                  <a:srgbClr val="FFFFFF"/>
                </a:highlight>
              </a:rPr>
              <a:t>Spring containers are simple java classes and interfaces.</a:t>
            </a:r>
            <a:endParaRPr sz="2200">
              <a:solidFill>
                <a:schemeClr val="dk1"/>
              </a:solidFill>
              <a:highlight>
                <a:srgbClr val="FFFFFF"/>
              </a:highlight>
            </a:endParaRPr>
          </a:p>
          <a:p>
            <a:pPr indent="-368300" lvl="0" marL="457200" rtl="0" algn="l">
              <a:spcBef>
                <a:spcPts val="0"/>
              </a:spcBef>
              <a:spcAft>
                <a:spcPts val="0"/>
              </a:spcAft>
              <a:buClr>
                <a:schemeClr val="dk1"/>
              </a:buClr>
              <a:buSzPts val="2200"/>
              <a:buChar char="●"/>
            </a:pPr>
            <a:r>
              <a:rPr lang="en" sz="2200">
                <a:solidFill>
                  <a:schemeClr val="dk1"/>
                </a:solidFill>
                <a:highlight>
                  <a:srgbClr val="FFFFFF"/>
                </a:highlight>
              </a:rPr>
              <a:t>There are many spring containers among which two are very important.</a:t>
            </a:r>
            <a:endParaRPr sz="2200">
              <a:solidFill>
                <a:schemeClr val="dk1"/>
              </a:solidFill>
              <a:highlight>
                <a:srgbClr val="FFFFFF"/>
              </a:highlight>
            </a:endParaRPr>
          </a:p>
        </p:txBody>
      </p:sp>
      <p:pic>
        <p:nvPicPr>
          <p:cNvPr id="164" name="Google Shape;164;p31"/>
          <p:cNvPicPr preferRelativeResize="0"/>
          <p:nvPr/>
        </p:nvPicPr>
        <p:blipFill>
          <a:blip r:embed="rId3">
            <a:alphaModFix/>
          </a:blip>
          <a:stretch>
            <a:fillRect/>
          </a:stretch>
        </p:blipFill>
        <p:spPr>
          <a:xfrm>
            <a:off x="567100" y="2270794"/>
            <a:ext cx="8172401" cy="266050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207400" y="212100"/>
            <a:ext cx="8740800" cy="47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highlight>
                  <a:srgbClr val="FFFFFF"/>
                </a:highlight>
                <a:latin typeface="Verdana"/>
                <a:ea typeface="Verdana"/>
                <a:cs typeface="Verdana"/>
                <a:sym typeface="Verdana"/>
              </a:rPr>
              <a:t>Frameworks often implement </a:t>
            </a:r>
            <a:r>
              <a:rPr i="1" lang="en" sz="2000" u="sng">
                <a:solidFill>
                  <a:srgbClr val="073763"/>
                </a:solidFill>
                <a:highlight>
                  <a:srgbClr val="FFFFFF"/>
                </a:highlight>
                <a:latin typeface="Verdana"/>
                <a:ea typeface="Verdana"/>
                <a:cs typeface="Verdana"/>
                <a:sym typeface="Verdana"/>
              </a:rPr>
              <a:t>design patterns and principles</a:t>
            </a:r>
            <a:r>
              <a:rPr lang="en" sz="2000">
                <a:solidFill>
                  <a:schemeClr val="dk1"/>
                </a:solidFill>
                <a:highlight>
                  <a:srgbClr val="FFFFFF"/>
                </a:highlight>
                <a:latin typeface="Verdana"/>
                <a:ea typeface="Verdana"/>
                <a:cs typeface="Verdana"/>
                <a:sym typeface="Verdana"/>
              </a:rPr>
              <a:t> to help you write better code.</a:t>
            </a:r>
            <a:endParaRPr sz="2000">
              <a:solidFill>
                <a:schemeClr val="dk1"/>
              </a:solidFill>
              <a:highlight>
                <a:srgbClr val="FFFFFF"/>
              </a:highlight>
              <a:latin typeface="Verdana"/>
              <a:ea typeface="Verdana"/>
              <a:cs typeface="Verdana"/>
              <a:sym typeface="Verdana"/>
            </a:endParaRPr>
          </a:p>
          <a:p>
            <a:pPr indent="-355600" lvl="0" marL="457200" rtl="0" algn="l">
              <a:lnSpc>
                <a:spcPct val="120000"/>
              </a:lnSpc>
              <a:spcBef>
                <a:spcPts val="1800"/>
              </a:spcBef>
              <a:spcAft>
                <a:spcPts val="0"/>
              </a:spcAft>
              <a:buClr>
                <a:schemeClr val="dk1"/>
              </a:buClr>
              <a:buSzPts val="2000"/>
              <a:buFont typeface="Verdana"/>
              <a:buChar char="●"/>
            </a:pPr>
            <a:r>
              <a:rPr b="1" lang="en" sz="2000">
                <a:solidFill>
                  <a:schemeClr val="dk1"/>
                </a:solidFill>
                <a:highlight>
                  <a:srgbClr val="FFFFFF"/>
                </a:highlight>
                <a:latin typeface="Verdana"/>
                <a:ea typeface="Verdana"/>
                <a:cs typeface="Verdana"/>
                <a:sym typeface="Verdana"/>
              </a:rPr>
              <a:t>Design Principle:</a:t>
            </a:r>
            <a:r>
              <a:rPr b="1" lang="en" sz="2100">
                <a:solidFill>
                  <a:schemeClr val="dk1"/>
                </a:solidFill>
                <a:highlight>
                  <a:srgbClr val="FFFFFF"/>
                </a:highlight>
                <a:latin typeface="Verdana"/>
                <a:ea typeface="Verdana"/>
                <a:cs typeface="Verdana"/>
                <a:sym typeface="Verdana"/>
              </a:rPr>
              <a:t> </a:t>
            </a:r>
            <a:r>
              <a:rPr lang="en">
                <a:solidFill>
                  <a:schemeClr val="dk1"/>
                </a:solidFill>
                <a:highlight>
                  <a:srgbClr val="FFFFFF"/>
                </a:highlight>
                <a:latin typeface="Verdana"/>
                <a:ea typeface="Verdana"/>
                <a:cs typeface="Verdana"/>
                <a:sym typeface="Verdana"/>
              </a:rPr>
              <a:t>Provide high level guidelines to design better software applications. They do not provide implementation guidelines and are not bound to any programming language. The SOLID (SRP, OCP, LSP, ISP, DIP) principles are one of the most popular sets of design principles.</a:t>
            </a:r>
            <a:br>
              <a:rPr lang="en">
                <a:solidFill>
                  <a:schemeClr val="dk1"/>
                </a:solidFill>
                <a:highlight>
                  <a:srgbClr val="FFFFFF"/>
                </a:highlight>
                <a:latin typeface="Verdana"/>
                <a:ea typeface="Verdana"/>
                <a:cs typeface="Verdana"/>
                <a:sym typeface="Verdana"/>
              </a:rPr>
            </a:br>
            <a:endParaRPr>
              <a:solidFill>
                <a:schemeClr val="dk1"/>
              </a:solidFill>
              <a:highlight>
                <a:srgbClr val="FFFFFF"/>
              </a:highlight>
              <a:latin typeface="Verdana"/>
              <a:ea typeface="Verdana"/>
              <a:cs typeface="Verdana"/>
              <a:sym typeface="Verdana"/>
            </a:endParaRPr>
          </a:p>
          <a:p>
            <a:pPr indent="-355600" lvl="0" marL="457200" rtl="0" algn="l">
              <a:lnSpc>
                <a:spcPct val="120000"/>
              </a:lnSpc>
              <a:spcBef>
                <a:spcPts val="0"/>
              </a:spcBef>
              <a:spcAft>
                <a:spcPts val="0"/>
              </a:spcAft>
              <a:buClr>
                <a:schemeClr val="dk1"/>
              </a:buClr>
              <a:buSzPts val="2000"/>
              <a:buFont typeface="Verdana"/>
              <a:buChar char="●"/>
            </a:pPr>
            <a:r>
              <a:rPr b="1" lang="en" sz="2000">
                <a:solidFill>
                  <a:schemeClr val="dk1"/>
                </a:solidFill>
                <a:highlight>
                  <a:srgbClr val="FFFFFF"/>
                </a:highlight>
                <a:latin typeface="Verdana"/>
                <a:ea typeface="Verdana"/>
                <a:cs typeface="Verdana"/>
                <a:sym typeface="Verdana"/>
              </a:rPr>
              <a:t>Design Pattern:</a:t>
            </a:r>
            <a:r>
              <a:rPr b="1" lang="en" sz="2100">
                <a:solidFill>
                  <a:schemeClr val="dk1"/>
                </a:solidFill>
                <a:highlight>
                  <a:srgbClr val="FFFFFF"/>
                </a:highlight>
                <a:latin typeface="Verdana"/>
                <a:ea typeface="Verdana"/>
                <a:cs typeface="Verdana"/>
                <a:sym typeface="Verdana"/>
              </a:rPr>
              <a:t> </a:t>
            </a:r>
            <a:r>
              <a:rPr lang="en">
                <a:solidFill>
                  <a:schemeClr val="dk1"/>
                </a:solidFill>
                <a:highlight>
                  <a:srgbClr val="FFFFFF"/>
                </a:highlight>
                <a:latin typeface="Verdana"/>
                <a:ea typeface="Verdana"/>
                <a:cs typeface="Verdana"/>
                <a:sym typeface="Verdana"/>
              </a:rPr>
              <a:t>Provides low-level solutions related to implementation, of commonly occurring object-oriented problems. In other words, design pattern suggests a specific implementation for the specific object-oriented programming problem. Ex: Singleton, factory, Command, Observer, etc.</a:t>
            </a:r>
            <a:endParaRPr sz="3400">
              <a:solidFill>
                <a:schemeClr val="dk1"/>
              </a:solidFill>
              <a:latin typeface="Verdana"/>
              <a:ea typeface="Verdana"/>
              <a:cs typeface="Verdana"/>
              <a:sym typeface="Verdan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2"/>
          <p:cNvSpPr txBox="1"/>
          <p:nvPr>
            <p:ph idx="1" type="body"/>
          </p:nvPr>
        </p:nvSpPr>
        <p:spPr>
          <a:xfrm>
            <a:off x="107975" y="105250"/>
            <a:ext cx="8773800" cy="40572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b="1" lang="en" sz="2200">
                <a:solidFill>
                  <a:schemeClr val="dk1"/>
                </a:solidFill>
                <a:highlight>
                  <a:srgbClr val="FFFFFF"/>
                </a:highlight>
              </a:rPr>
              <a:t>Bean factories</a:t>
            </a:r>
            <a:r>
              <a:rPr lang="en" sz="2200">
                <a:solidFill>
                  <a:schemeClr val="dk1"/>
                </a:solidFill>
                <a:highlight>
                  <a:srgbClr val="FFFFFF"/>
                </a:highlight>
              </a:rPr>
              <a:t> defined by the </a:t>
            </a:r>
            <a:r>
              <a:rPr b="1" lang="en" sz="2200">
                <a:solidFill>
                  <a:srgbClr val="FF0000"/>
                </a:solidFill>
                <a:highlight>
                  <a:srgbClr val="FFFFFF"/>
                </a:highlight>
              </a:rPr>
              <a:t>org.springframework.beans.factory.BeanFactory</a:t>
            </a:r>
            <a:r>
              <a:rPr lang="en" sz="2200">
                <a:solidFill>
                  <a:schemeClr val="dk1"/>
                </a:solidFill>
                <a:highlight>
                  <a:srgbClr val="FFFFFF"/>
                </a:highlight>
              </a:rPr>
              <a:t> interface are the simplest of containers, providing basic support for dependency injection (DI).  This BeanFactory is the super interface of all the spring containers. </a:t>
            </a:r>
            <a:br>
              <a:rPr lang="en" sz="2200">
                <a:solidFill>
                  <a:schemeClr val="dk1"/>
                </a:solidFill>
                <a:highlight>
                  <a:srgbClr val="FFFFFF"/>
                </a:highlight>
              </a:rPr>
            </a:br>
            <a:endParaRPr sz="2200">
              <a:solidFill>
                <a:schemeClr val="dk1"/>
              </a:solidFill>
              <a:highlight>
                <a:srgbClr val="FFFFFF"/>
              </a:highlight>
            </a:endParaRPr>
          </a:p>
          <a:p>
            <a:pPr indent="-368300" lvl="0" marL="457200" rtl="0" algn="l">
              <a:spcBef>
                <a:spcPts val="0"/>
              </a:spcBef>
              <a:spcAft>
                <a:spcPts val="0"/>
              </a:spcAft>
              <a:buClr>
                <a:schemeClr val="dk1"/>
              </a:buClr>
              <a:buSzPts val="2200"/>
              <a:buChar char="●"/>
            </a:pPr>
            <a:r>
              <a:rPr b="1" lang="en" sz="2200">
                <a:solidFill>
                  <a:schemeClr val="dk1"/>
                </a:solidFill>
                <a:highlight>
                  <a:srgbClr val="FFFFFF"/>
                </a:highlight>
              </a:rPr>
              <a:t>Application contexts </a:t>
            </a:r>
            <a:r>
              <a:rPr lang="en" sz="2200">
                <a:solidFill>
                  <a:schemeClr val="dk1"/>
                </a:solidFill>
                <a:highlight>
                  <a:srgbClr val="FFFFFF"/>
                </a:highlight>
              </a:rPr>
              <a:t>defined by the </a:t>
            </a:r>
            <a:r>
              <a:rPr b="1" lang="en" sz="2200">
                <a:solidFill>
                  <a:srgbClr val="FF0000"/>
                </a:solidFill>
                <a:highlight>
                  <a:srgbClr val="FFFFFF"/>
                </a:highlight>
              </a:rPr>
              <a:t>org.springframework.context.ApplicationContext</a:t>
            </a:r>
            <a:r>
              <a:rPr lang="en" sz="2200">
                <a:solidFill>
                  <a:schemeClr val="dk1"/>
                </a:solidFill>
                <a:highlight>
                  <a:srgbClr val="FFFFFF"/>
                </a:highlight>
              </a:rPr>
              <a:t> interface build on the notion of a bean factory by providing application framework services. </a:t>
            </a:r>
            <a:endParaRPr sz="2200">
              <a:solidFill>
                <a:schemeClr val="dk1"/>
              </a:solidFill>
              <a:highlight>
                <a:srgbClr val="FFFFFF"/>
              </a:highlight>
            </a:endParaRPr>
          </a:p>
        </p:txBody>
      </p:sp>
      <p:pic>
        <p:nvPicPr>
          <p:cNvPr id="170" name="Google Shape;170;p32"/>
          <p:cNvPicPr preferRelativeResize="0"/>
          <p:nvPr/>
        </p:nvPicPr>
        <p:blipFill>
          <a:blip r:embed="rId3">
            <a:alphaModFix/>
          </a:blip>
          <a:stretch>
            <a:fillRect/>
          </a:stretch>
        </p:blipFill>
        <p:spPr>
          <a:xfrm>
            <a:off x="10800" y="4035888"/>
            <a:ext cx="9144000" cy="87901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3"/>
          <p:cNvSpPr txBox="1"/>
          <p:nvPr>
            <p:ph type="title"/>
          </p:nvPr>
        </p:nvSpPr>
        <p:spPr>
          <a:xfrm>
            <a:off x="218900" y="1931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Spring Container</a:t>
            </a:r>
            <a:endParaRPr/>
          </a:p>
        </p:txBody>
      </p:sp>
      <p:sp>
        <p:nvSpPr>
          <p:cNvPr id="176" name="Google Shape;176;p33"/>
          <p:cNvSpPr txBox="1"/>
          <p:nvPr>
            <p:ph idx="1" type="body"/>
          </p:nvPr>
        </p:nvSpPr>
        <p:spPr>
          <a:xfrm>
            <a:off x="185100" y="765850"/>
            <a:ext cx="8773800" cy="40572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dk1"/>
              </a:buClr>
              <a:buSzPts val="2200"/>
              <a:buChar char="●"/>
            </a:pPr>
            <a:r>
              <a:rPr lang="en" sz="2200">
                <a:solidFill>
                  <a:schemeClr val="dk1"/>
                </a:solidFill>
                <a:highlight>
                  <a:srgbClr val="FFFFFF"/>
                </a:highlight>
              </a:rPr>
              <a:t>These </a:t>
            </a:r>
            <a:r>
              <a:rPr b="1" lang="en" sz="2200">
                <a:solidFill>
                  <a:srgbClr val="FF0000"/>
                </a:solidFill>
                <a:highlight>
                  <a:srgbClr val="FFFFFF"/>
                </a:highlight>
              </a:rPr>
              <a:t>BeanFactory</a:t>
            </a:r>
            <a:r>
              <a:rPr lang="en" sz="2200">
                <a:solidFill>
                  <a:schemeClr val="dk1"/>
                </a:solidFill>
                <a:highlight>
                  <a:srgbClr val="FFFFFF"/>
                </a:highlight>
              </a:rPr>
              <a:t> and </a:t>
            </a:r>
            <a:r>
              <a:rPr b="1" lang="en" sz="2200">
                <a:solidFill>
                  <a:srgbClr val="FF0000"/>
                </a:solidFill>
                <a:highlight>
                  <a:srgbClr val="FFFFFF"/>
                </a:highlight>
              </a:rPr>
              <a:t>ApplicationContext</a:t>
            </a:r>
            <a:r>
              <a:rPr lang="en" sz="2200">
                <a:solidFill>
                  <a:schemeClr val="dk1"/>
                </a:solidFill>
                <a:highlight>
                  <a:srgbClr val="FFFFFF"/>
                </a:highlight>
              </a:rPr>
              <a:t>  are java interfaces, but in spring world these are called as </a:t>
            </a:r>
            <a:r>
              <a:rPr i="1" lang="en" sz="2200">
                <a:solidFill>
                  <a:schemeClr val="dk1"/>
                </a:solidFill>
                <a:highlight>
                  <a:srgbClr val="FFFFFF"/>
                </a:highlight>
              </a:rPr>
              <a:t>containers</a:t>
            </a:r>
            <a:r>
              <a:rPr lang="en" sz="2200">
                <a:solidFill>
                  <a:schemeClr val="dk1"/>
                </a:solidFill>
                <a:highlight>
                  <a:srgbClr val="FFFFFF"/>
                </a:highlight>
              </a:rPr>
              <a:t>.</a:t>
            </a:r>
            <a:br>
              <a:rPr lang="en" sz="2200">
                <a:solidFill>
                  <a:schemeClr val="dk1"/>
                </a:solidFill>
                <a:highlight>
                  <a:srgbClr val="FFFFFF"/>
                </a:highlight>
              </a:rPr>
            </a:br>
            <a:endParaRPr sz="2200">
              <a:solidFill>
                <a:schemeClr val="dk1"/>
              </a:solidFill>
              <a:highlight>
                <a:srgbClr val="FFFFFF"/>
              </a:highlight>
            </a:endParaRPr>
          </a:p>
          <a:p>
            <a:pPr indent="-368300" lvl="0" marL="457200" rtl="0" algn="l">
              <a:spcBef>
                <a:spcPts val="0"/>
              </a:spcBef>
              <a:spcAft>
                <a:spcPts val="0"/>
              </a:spcAft>
              <a:buClr>
                <a:schemeClr val="dk1"/>
              </a:buClr>
              <a:buSzPts val="2200"/>
              <a:buChar char="●"/>
            </a:pPr>
            <a:r>
              <a:rPr i="1" lang="en" sz="2200">
                <a:solidFill>
                  <a:schemeClr val="dk1"/>
                </a:solidFill>
                <a:highlight>
                  <a:srgbClr val="FFFFFF"/>
                </a:highlight>
              </a:rPr>
              <a:t>BeanFactory</a:t>
            </a:r>
            <a:r>
              <a:rPr lang="en" sz="2200">
                <a:solidFill>
                  <a:schemeClr val="dk1"/>
                </a:solidFill>
                <a:highlight>
                  <a:srgbClr val="FFFFFF"/>
                </a:highlight>
              </a:rPr>
              <a:t> is an implementation of the </a:t>
            </a:r>
            <a:r>
              <a:rPr i="1" lang="en" sz="2200">
                <a:solidFill>
                  <a:schemeClr val="dk1"/>
                </a:solidFill>
                <a:highlight>
                  <a:srgbClr val="FFFFFF"/>
                </a:highlight>
              </a:rPr>
              <a:t>Factory design pattern</a:t>
            </a:r>
            <a:r>
              <a:rPr lang="en" sz="2200">
                <a:solidFill>
                  <a:schemeClr val="dk1"/>
                </a:solidFill>
                <a:highlight>
                  <a:srgbClr val="FFFFFF"/>
                </a:highlight>
              </a:rPr>
              <a:t>. As the name says it is a factory of Beans whose responsibility is to create and dispense beans.</a:t>
            </a:r>
            <a:br>
              <a:rPr lang="en" sz="2200">
                <a:solidFill>
                  <a:schemeClr val="dk1"/>
                </a:solidFill>
                <a:highlight>
                  <a:srgbClr val="FFFFFF"/>
                </a:highlight>
              </a:rPr>
            </a:br>
            <a:endParaRPr sz="2200">
              <a:solidFill>
                <a:schemeClr val="dk1"/>
              </a:solidFill>
              <a:highlight>
                <a:srgbClr val="FFFFFF"/>
              </a:highlight>
            </a:endParaRPr>
          </a:p>
          <a:p>
            <a:pPr indent="-368300" lvl="0" marL="457200" rtl="0" algn="l">
              <a:spcBef>
                <a:spcPts val="0"/>
              </a:spcBef>
              <a:spcAft>
                <a:spcPts val="0"/>
              </a:spcAft>
              <a:buClr>
                <a:schemeClr val="dk1"/>
              </a:buClr>
              <a:buSzPts val="2200"/>
              <a:buFont typeface="Cambria"/>
              <a:buChar char="●"/>
            </a:pPr>
            <a:r>
              <a:rPr i="1" lang="en" sz="2200">
                <a:solidFill>
                  <a:schemeClr val="dk1"/>
                </a:solidFill>
                <a:highlight>
                  <a:srgbClr val="FFFFFF"/>
                </a:highlight>
              </a:rPr>
              <a:t>ApplicationContext</a:t>
            </a:r>
            <a:r>
              <a:rPr lang="en" sz="2200">
                <a:solidFill>
                  <a:schemeClr val="dk1"/>
                </a:solidFill>
                <a:highlight>
                  <a:srgbClr val="FFFFFF"/>
                </a:highlight>
              </a:rPr>
              <a:t> interface extends the </a:t>
            </a:r>
            <a:r>
              <a:rPr i="1" lang="en" sz="2200">
                <a:solidFill>
                  <a:schemeClr val="dk1"/>
                </a:solidFill>
                <a:highlight>
                  <a:srgbClr val="FFFFFF"/>
                </a:highlight>
              </a:rPr>
              <a:t>BeanFactory interface</a:t>
            </a:r>
            <a:r>
              <a:rPr lang="en" sz="2200">
                <a:solidFill>
                  <a:schemeClr val="dk1"/>
                </a:solidFill>
                <a:highlight>
                  <a:srgbClr val="FFFFFF"/>
                </a:highlight>
              </a:rPr>
              <a:t>.  To take full advantage of Spring framework most of the time we load beans using more advanced spring container ApplicationContext.</a:t>
            </a:r>
            <a:endParaRPr sz="2200">
              <a:solidFill>
                <a:schemeClr val="dk1"/>
              </a:solidFill>
              <a:highlight>
                <a:srgbClr val="FFFFFF"/>
              </a:high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4"/>
          <p:cNvSpPr txBox="1"/>
          <p:nvPr>
            <p:ph type="title"/>
          </p:nvPr>
        </p:nvSpPr>
        <p:spPr>
          <a:xfrm>
            <a:off x="205650" y="246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Spring Bean</a:t>
            </a:r>
            <a:endParaRPr/>
          </a:p>
        </p:txBody>
      </p:sp>
      <p:sp>
        <p:nvSpPr>
          <p:cNvPr id="182" name="Google Shape;182;p34"/>
          <p:cNvSpPr txBox="1"/>
          <p:nvPr>
            <p:ph idx="1" type="body"/>
          </p:nvPr>
        </p:nvSpPr>
        <p:spPr>
          <a:xfrm>
            <a:off x="104550" y="1073750"/>
            <a:ext cx="8934900" cy="3566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Spring beans are the objects which are created and managed completely by spring container.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These beans are the heart of the application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Beans can be defined in spring either by using </a:t>
            </a:r>
            <a:r>
              <a:rPr lang="en">
                <a:solidFill>
                  <a:schemeClr val="dk1"/>
                </a:solidFill>
                <a:highlight>
                  <a:srgbClr val="FFFF00"/>
                </a:highlight>
              </a:rPr>
              <a:t>XML configuration or by using Annotation</a:t>
            </a:r>
            <a:r>
              <a:rPr lang="en">
                <a:solidFill>
                  <a:schemeClr val="dk1"/>
                </a:solidFill>
              </a:rPr>
              <a: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 XML configuration, bean can be defined using &lt;bean&gt; tag inside &lt;beans&gt; tag.</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 Annotation configuration, bean can</a:t>
            </a:r>
            <a:r>
              <a:rPr lang="en">
                <a:solidFill>
                  <a:schemeClr val="dk1"/>
                </a:solidFill>
              </a:rPr>
              <a:t> be defined using the annotations,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highlight>
                  <a:srgbClr val="FFFF00"/>
                </a:highlight>
              </a:rPr>
              <a:t>Like @Component, @Service, @Controller and @Repository</a:t>
            </a:r>
            <a:r>
              <a:rPr lang="en">
                <a:solidFill>
                  <a:schemeClr val="dk1"/>
                </a:solidFill>
              </a:rPr>
              <a:t> on top of the class definition.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We can also achieve beans definition completely in java using java configuration.</a:t>
            </a: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5"/>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Spring Bean Scope</a:t>
            </a:r>
            <a:endParaRPr/>
          </a:p>
        </p:txBody>
      </p:sp>
      <p:sp>
        <p:nvSpPr>
          <p:cNvPr id="188" name="Google Shape;188;p35"/>
          <p:cNvSpPr txBox="1"/>
          <p:nvPr>
            <p:ph idx="1" type="body"/>
          </p:nvPr>
        </p:nvSpPr>
        <p:spPr>
          <a:xfrm>
            <a:off x="104550" y="818875"/>
            <a:ext cx="8934900" cy="404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dk1"/>
              </a:buClr>
              <a:buSzPts val="2200"/>
              <a:buChar char="●"/>
            </a:pPr>
            <a:r>
              <a:rPr lang="en" sz="2200">
                <a:solidFill>
                  <a:schemeClr val="dk1"/>
                </a:solidFill>
              </a:rPr>
              <a:t>Scope of a bean specifies what kind of object has to be created by container for bean defined.</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We can define the scope of the bean while defining the bean in the spring configuration file</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We can also customize and create custom scope.</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Types of bean scopes supported by Spring are as follows</a:t>
            </a:r>
            <a:endParaRPr sz="22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Singleton</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Prototype</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Request</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Session</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Application</a:t>
            </a:r>
            <a:endParaRPr sz="18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6"/>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Singleton scope</a:t>
            </a:r>
            <a:endParaRPr/>
          </a:p>
        </p:txBody>
      </p:sp>
      <p:sp>
        <p:nvSpPr>
          <p:cNvPr id="194" name="Google Shape;194;p36"/>
          <p:cNvSpPr txBox="1"/>
          <p:nvPr>
            <p:ph idx="1" type="body"/>
          </p:nvPr>
        </p:nvSpPr>
        <p:spPr>
          <a:xfrm>
            <a:off x="104550" y="818875"/>
            <a:ext cx="8934900" cy="2601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Char char="●"/>
            </a:pPr>
            <a:r>
              <a:rPr lang="en" sz="1700">
                <a:solidFill>
                  <a:schemeClr val="dk1"/>
                </a:solidFill>
              </a:rPr>
              <a:t>Singleton bean will be only one instance for entire spring container,</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no matter how many times and in how many places we access it using context.getBean() method.</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This single instance is stored in a cache of such singleton beans,</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and all subsequent requests and references for that named bean return the cached object.</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If we didn’t add any scope for the bean, then Spring automatically makes that bean as Singleton.</a:t>
            </a:r>
            <a:endParaRPr sz="1700">
              <a:solidFill>
                <a:schemeClr val="dk1"/>
              </a:solidFill>
            </a:endParaRPr>
          </a:p>
        </p:txBody>
      </p:sp>
      <p:pic>
        <p:nvPicPr>
          <p:cNvPr id="195" name="Google Shape;195;p36"/>
          <p:cNvPicPr preferRelativeResize="0"/>
          <p:nvPr/>
        </p:nvPicPr>
        <p:blipFill>
          <a:blip r:embed="rId3">
            <a:alphaModFix/>
          </a:blip>
          <a:stretch>
            <a:fillRect/>
          </a:stretch>
        </p:blipFill>
        <p:spPr>
          <a:xfrm>
            <a:off x="828475" y="3347200"/>
            <a:ext cx="7537700" cy="1663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7"/>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Prototype</a:t>
            </a:r>
            <a:r>
              <a:rPr lang="en"/>
              <a:t> scope</a:t>
            </a:r>
            <a:endParaRPr/>
          </a:p>
        </p:txBody>
      </p:sp>
      <p:pic>
        <p:nvPicPr>
          <p:cNvPr id="201" name="Google Shape;201;p37"/>
          <p:cNvPicPr preferRelativeResize="0"/>
          <p:nvPr/>
        </p:nvPicPr>
        <p:blipFill>
          <a:blip r:embed="rId3">
            <a:alphaModFix/>
          </a:blip>
          <a:stretch>
            <a:fillRect/>
          </a:stretch>
        </p:blipFill>
        <p:spPr>
          <a:xfrm>
            <a:off x="88850" y="942988"/>
            <a:ext cx="9055151" cy="32575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8"/>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Request</a:t>
            </a:r>
            <a:r>
              <a:rPr lang="en"/>
              <a:t> scope</a:t>
            </a:r>
            <a:endParaRPr/>
          </a:p>
        </p:txBody>
      </p:sp>
      <p:pic>
        <p:nvPicPr>
          <p:cNvPr id="207" name="Google Shape;207;p38"/>
          <p:cNvPicPr preferRelativeResize="0"/>
          <p:nvPr/>
        </p:nvPicPr>
        <p:blipFill>
          <a:blip r:embed="rId3">
            <a:alphaModFix/>
          </a:blip>
          <a:stretch>
            <a:fillRect/>
          </a:stretch>
        </p:blipFill>
        <p:spPr>
          <a:xfrm>
            <a:off x="0" y="1392100"/>
            <a:ext cx="9143999" cy="3751397"/>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9"/>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Session</a:t>
            </a:r>
            <a:r>
              <a:rPr lang="en"/>
              <a:t> scope</a:t>
            </a:r>
            <a:endParaRPr/>
          </a:p>
        </p:txBody>
      </p:sp>
      <p:pic>
        <p:nvPicPr>
          <p:cNvPr id="213" name="Google Shape;213;p39"/>
          <p:cNvPicPr preferRelativeResize="0"/>
          <p:nvPr/>
        </p:nvPicPr>
        <p:blipFill>
          <a:blip r:embed="rId3">
            <a:alphaModFix/>
          </a:blip>
          <a:stretch>
            <a:fillRect/>
          </a:stretch>
        </p:blipFill>
        <p:spPr>
          <a:xfrm>
            <a:off x="-29850" y="1485750"/>
            <a:ext cx="9143999" cy="364225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40"/>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a:t>
            </a:r>
            <a:r>
              <a:rPr lang="en"/>
              <a:t> scope</a:t>
            </a:r>
            <a:endParaRPr/>
          </a:p>
        </p:txBody>
      </p:sp>
      <p:pic>
        <p:nvPicPr>
          <p:cNvPr id="219" name="Google Shape;219;p40"/>
          <p:cNvPicPr preferRelativeResize="0"/>
          <p:nvPr/>
        </p:nvPicPr>
        <p:blipFill>
          <a:blip r:embed="rId3">
            <a:alphaModFix/>
          </a:blip>
          <a:stretch>
            <a:fillRect/>
          </a:stretch>
        </p:blipFill>
        <p:spPr>
          <a:xfrm>
            <a:off x="0" y="1562000"/>
            <a:ext cx="9143999" cy="360844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1"/>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WebSocket</a:t>
            </a:r>
            <a:r>
              <a:rPr lang="en"/>
              <a:t> scope</a:t>
            </a:r>
            <a:endParaRPr/>
          </a:p>
        </p:txBody>
      </p:sp>
      <p:pic>
        <p:nvPicPr>
          <p:cNvPr id="225" name="Google Shape;225;p41"/>
          <p:cNvPicPr preferRelativeResize="0"/>
          <p:nvPr/>
        </p:nvPicPr>
        <p:blipFill>
          <a:blip r:embed="rId3">
            <a:alphaModFix/>
          </a:blip>
          <a:stretch>
            <a:fillRect/>
          </a:stretch>
        </p:blipFill>
        <p:spPr>
          <a:xfrm>
            <a:off x="152400" y="1289425"/>
            <a:ext cx="8991599" cy="300045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5"/>
          <p:cNvPicPr preferRelativeResize="0"/>
          <p:nvPr/>
        </p:nvPicPr>
        <p:blipFill>
          <a:blip r:embed="rId3">
            <a:alphaModFix/>
          </a:blip>
          <a:stretch>
            <a:fillRect/>
          </a:stretch>
        </p:blipFill>
        <p:spPr>
          <a:xfrm>
            <a:off x="358213" y="884825"/>
            <a:ext cx="8427576" cy="33738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2"/>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Spring Bean Lifecycle</a:t>
            </a:r>
            <a:endParaRPr/>
          </a:p>
        </p:txBody>
      </p:sp>
      <p:pic>
        <p:nvPicPr>
          <p:cNvPr id="231" name="Google Shape;231;p42"/>
          <p:cNvPicPr preferRelativeResize="0"/>
          <p:nvPr/>
        </p:nvPicPr>
        <p:blipFill>
          <a:blip r:embed="rId3">
            <a:alphaModFix/>
          </a:blip>
          <a:stretch>
            <a:fillRect/>
          </a:stretch>
        </p:blipFill>
        <p:spPr>
          <a:xfrm>
            <a:off x="76200" y="941425"/>
            <a:ext cx="8991601" cy="301361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43"/>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Bean Life Cycle</a:t>
            </a:r>
            <a:endParaRPr/>
          </a:p>
        </p:txBody>
      </p:sp>
      <p:pic>
        <p:nvPicPr>
          <p:cNvPr id="237" name="Google Shape;237;p43"/>
          <p:cNvPicPr preferRelativeResize="0"/>
          <p:nvPr/>
        </p:nvPicPr>
        <p:blipFill>
          <a:blip r:embed="rId3">
            <a:alphaModFix/>
          </a:blip>
          <a:stretch>
            <a:fillRect/>
          </a:stretch>
        </p:blipFill>
        <p:spPr>
          <a:xfrm>
            <a:off x="110775" y="887888"/>
            <a:ext cx="8922451" cy="336772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44"/>
          <p:cNvPicPr preferRelativeResize="0"/>
          <p:nvPr/>
        </p:nvPicPr>
        <p:blipFill>
          <a:blip r:embed="rId3">
            <a:alphaModFix/>
          </a:blip>
          <a:stretch>
            <a:fillRect/>
          </a:stretch>
        </p:blipFill>
        <p:spPr>
          <a:xfrm>
            <a:off x="0" y="744150"/>
            <a:ext cx="9144000" cy="27675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id="247" name="Google Shape;247;p45"/>
          <p:cNvPicPr preferRelativeResize="0"/>
          <p:nvPr/>
        </p:nvPicPr>
        <p:blipFill>
          <a:blip r:embed="rId3">
            <a:alphaModFix/>
          </a:blip>
          <a:stretch>
            <a:fillRect/>
          </a:stretch>
        </p:blipFill>
        <p:spPr>
          <a:xfrm>
            <a:off x="64325" y="1133475"/>
            <a:ext cx="8998025" cy="3059925"/>
          </a:xfrm>
          <a:prstGeom prst="rect">
            <a:avLst/>
          </a:prstGeom>
          <a:noFill/>
          <a:ln>
            <a:noFill/>
          </a:ln>
        </p:spPr>
      </p:pic>
      <p:sp>
        <p:nvSpPr>
          <p:cNvPr id="248" name="Google Shape;248;p45"/>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Dependency Injection</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46"/>
          <p:cNvPicPr preferRelativeResize="0"/>
          <p:nvPr/>
        </p:nvPicPr>
        <p:blipFill>
          <a:blip r:embed="rId3">
            <a:alphaModFix/>
          </a:blip>
          <a:stretch>
            <a:fillRect/>
          </a:stretch>
        </p:blipFill>
        <p:spPr>
          <a:xfrm>
            <a:off x="171450" y="976313"/>
            <a:ext cx="8801100" cy="3952875"/>
          </a:xfrm>
          <a:prstGeom prst="rect">
            <a:avLst/>
          </a:prstGeom>
          <a:noFill/>
          <a:ln>
            <a:noFill/>
          </a:ln>
        </p:spPr>
      </p:pic>
      <p:sp>
        <p:nvSpPr>
          <p:cNvPr id="254" name="Google Shape;254;p46"/>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Dependency Injection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47"/>
          <p:cNvPicPr preferRelativeResize="0"/>
          <p:nvPr/>
        </p:nvPicPr>
        <p:blipFill>
          <a:blip r:embed="rId3">
            <a:alphaModFix/>
          </a:blip>
          <a:stretch>
            <a:fillRect/>
          </a:stretch>
        </p:blipFill>
        <p:spPr>
          <a:xfrm>
            <a:off x="152400" y="1524000"/>
            <a:ext cx="8839201" cy="3360024"/>
          </a:xfrm>
          <a:prstGeom prst="rect">
            <a:avLst/>
          </a:prstGeom>
          <a:noFill/>
          <a:ln>
            <a:noFill/>
          </a:ln>
        </p:spPr>
      </p:pic>
      <p:sp>
        <p:nvSpPr>
          <p:cNvPr id="260" name="Google Shape;260;p47"/>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Benefits of </a:t>
            </a:r>
            <a:r>
              <a:rPr lang="en"/>
              <a:t>Dependency Injection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48"/>
          <p:cNvPicPr preferRelativeResize="0"/>
          <p:nvPr/>
        </p:nvPicPr>
        <p:blipFill>
          <a:blip r:embed="rId3">
            <a:alphaModFix/>
          </a:blip>
          <a:stretch>
            <a:fillRect/>
          </a:stretch>
        </p:blipFill>
        <p:spPr>
          <a:xfrm>
            <a:off x="152400" y="1219200"/>
            <a:ext cx="8839199" cy="3703206"/>
          </a:xfrm>
          <a:prstGeom prst="rect">
            <a:avLst/>
          </a:prstGeom>
          <a:noFill/>
          <a:ln>
            <a:noFill/>
          </a:ln>
        </p:spPr>
      </p:pic>
      <p:sp>
        <p:nvSpPr>
          <p:cNvPr id="266" name="Google Shape;266;p48"/>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Types</a:t>
            </a:r>
            <a:r>
              <a:rPr lang="en"/>
              <a:t> of Dependency Injection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id="271" name="Google Shape;271;p49"/>
          <p:cNvPicPr preferRelativeResize="0"/>
          <p:nvPr/>
        </p:nvPicPr>
        <p:blipFill>
          <a:blip r:embed="rId3">
            <a:alphaModFix/>
          </a:blip>
          <a:stretch>
            <a:fillRect/>
          </a:stretch>
        </p:blipFill>
        <p:spPr>
          <a:xfrm>
            <a:off x="167375" y="1245050"/>
            <a:ext cx="8839200" cy="3646170"/>
          </a:xfrm>
          <a:prstGeom prst="rect">
            <a:avLst/>
          </a:prstGeom>
          <a:noFill/>
          <a:ln>
            <a:noFill/>
          </a:ln>
        </p:spPr>
      </p:pic>
      <p:sp>
        <p:nvSpPr>
          <p:cNvPr id="272" name="Google Shape;272;p49"/>
          <p:cNvSpPr txBox="1"/>
          <p:nvPr>
            <p:ph type="title"/>
          </p:nvPr>
        </p:nvSpPr>
        <p:spPr>
          <a:xfrm>
            <a:off x="205650" y="14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Types of Dependency Injection</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50"/>
          <p:cNvPicPr preferRelativeResize="0"/>
          <p:nvPr/>
        </p:nvPicPr>
        <p:blipFill>
          <a:blip r:embed="rId3">
            <a:alphaModFix/>
          </a:blip>
          <a:stretch>
            <a:fillRect/>
          </a:stretch>
        </p:blipFill>
        <p:spPr>
          <a:xfrm>
            <a:off x="176900" y="300038"/>
            <a:ext cx="6457950" cy="4543425"/>
          </a:xfrm>
          <a:prstGeom prst="rect">
            <a:avLst/>
          </a:prstGeom>
          <a:noFill/>
          <a:ln>
            <a:noFill/>
          </a:ln>
        </p:spPr>
      </p:pic>
      <p:sp>
        <p:nvSpPr>
          <p:cNvPr id="278" name="Google Shape;278;p50"/>
          <p:cNvSpPr txBox="1"/>
          <p:nvPr/>
        </p:nvSpPr>
        <p:spPr>
          <a:xfrm>
            <a:off x="6821250" y="747025"/>
            <a:ext cx="23514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351C75"/>
                </a:solidFill>
              </a:rPr>
              <a:t>La clase con el método</a:t>
            </a:r>
            <a:endParaRPr sz="2000">
              <a:solidFill>
                <a:srgbClr val="351C75"/>
              </a:solidFill>
            </a:endParaRPr>
          </a:p>
          <a:p>
            <a:pPr indent="0" lvl="0" marL="0" rtl="0" algn="l">
              <a:spcBef>
                <a:spcPts val="0"/>
              </a:spcBef>
              <a:spcAft>
                <a:spcPts val="0"/>
              </a:spcAft>
              <a:buNone/>
            </a:pPr>
            <a:r>
              <a:rPr lang="en" sz="2000">
                <a:solidFill>
                  <a:srgbClr val="351C75"/>
                </a:solidFill>
              </a:rPr>
              <a:t>Setter, pero sin el </a:t>
            </a:r>
            <a:endParaRPr sz="2000">
              <a:solidFill>
                <a:srgbClr val="351C75"/>
              </a:solidFill>
            </a:endParaRPr>
          </a:p>
          <a:p>
            <a:pPr indent="0" lvl="0" marL="0" rtl="0" algn="l">
              <a:spcBef>
                <a:spcPts val="0"/>
              </a:spcBef>
              <a:spcAft>
                <a:spcPts val="0"/>
              </a:spcAft>
              <a:buNone/>
            </a:pPr>
            <a:r>
              <a:rPr lang="en" sz="2000">
                <a:solidFill>
                  <a:srgbClr val="351C75"/>
                </a:solidFill>
              </a:rPr>
              <a:t>Método</a:t>
            </a:r>
            <a:endParaRPr sz="2000">
              <a:solidFill>
                <a:srgbClr val="351C75"/>
              </a:solidFill>
            </a:endParaRPr>
          </a:p>
          <a:p>
            <a:pPr indent="0" lvl="0" marL="0" rtl="0" algn="l">
              <a:spcBef>
                <a:spcPts val="0"/>
              </a:spcBef>
              <a:spcAft>
                <a:spcPts val="0"/>
              </a:spcAft>
              <a:buNone/>
            </a:pPr>
            <a:r>
              <a:rPr lang="en" sz="2000">
                <a:solidFill>
                  <a:srgbClr val="351C75"/>
                </a:solidFill>
              </a:rPr>
              <a:t>constructor.</a:t>
            </a:r>
            <a:endParaRPr sz="2000">
              <a:solidFill>
                <a:srgbClr val="351C75"/>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51"/>
          <p:cNvPicPr preferRelativeResize="0"/>
          <p:nvPr/>
        </p:nvPicPr>
        <p:blipFill>
          <a:blip r:embed="rId3">
            <a:alphaModFix/>
          </a:blip>
          <a:stretch>
            <a:fillRect/>
          </a:stretch>
        </p:blipFill>
        <p:spPr>
          <a:xfrm>
            <a:off x="152400" y="152400"/>
            <a:ext cx="7934325" cy="2486025"/>
          </a:xfrm>
          <a:prstGeom prst="rect">
            <a:avLst/>
          </a:prstGeom>
          <a:noFill/>
          <a:ln>
            <a:noFill/>
          </a:ln>
        </p:spPr>
      </p:pic>
      <p:pic>
        <p:nvPicPr>
          <p:cNvPr id="284" name="Google Shape;284;p51"/>
          <p:cNvPicPr preferRelativeResize="0"/>
          <p:nvPr/>
        </p:nvPicPr>
        <p:blipFill>
          <a:blip r:embed="rId4">
            <a:alphaModFix/>
          </a:blip>
          <a:stretch>
            <a:fillRect/>
          </a:stretch>
        </p:blipFill>
        <p:spPr>
          <a:xfrm>
            <a:off x="152400" y="2790825"/>
            <a:ext cx="7842647" cy="2200275"/>
          </a:xfrm>
          <a:prstGeom prst="rect">
            <a:avLst/>
          </a:prstGeom>
          <a:noFill/>
          <a:ln>
            <a:noFill/>
          </a:ln>
        </p:spPr>
      </p:pic>
      <p:pic>
        <p:nvPicPr>
          <p:cNvPr id="285" name="Google Shape;285;p51"/>
          <p:cNvPicPr preferRelativeResize="0"/>
          <p:nvPr/>
        </p:nvPicPr>
        <p:blipFill>
          <a:blip r:embed="rId5">
            <a:alphaModFix/>
          </a:blip>
          <a:stretch>
            <a:fillRect/>
          </a:stretch>
        </p:blipFill>
        <p:spPr>
          <a:xfrm>
            <a:off x="6010263" y="2195513"/>
            <a:ext cx="3133725" cy="981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6"/>
          <p:cNvSpPr txBox="1"/>
          <p:nvPr>
            <p:ph idx="1" type="body"/>
          </p:nvPr>
        </p:nvSpPr>
        <p:spPr>
          <a:xfrm>
            <a:off x="311700" y="543525"/>
            <a:ext cx="8520600" cy="40698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2000">
                <a:solidFill>
                  <a:schemeClr val="dk1"/>
                </a:solidFill>
                <a:highlight>
                  <a:srgbClr val="FFFFFF"/>
                </a:highlight>
                <a:latin typeface="Verdana"/>
                <a:ea typeface="Verdana"/>
                <a:cs typeface="Verdana"/>
                <a:sym typeface="Verdana"/>
              </a:rPr>
              <a:t>Frameworks often implement design patterns and principles </a:t>
            </a:r>
            <a:r>
              <a:rPr lang="en" sz="2000">
                <a:solidFill>
                  <a:schemeClr val="dk1"/>
                </a:solidFill>
                <a:highlight>
                  <a:srgbClr val="FFFFFF"/>
                </a:highlight>
                <a:latin typeface="Roboto"/>
                <a:ea typeface="Roboto"/>
                <a:cs typeface="Roboto"/>
                <a:sym typeface="Roboto"/>
              </a:rPr>
              <a:t>such as</a:t>
            </a:r>
            <a:r>
              <a:rPr lang="en" sz="2000">
                <a:solidFill>
                  <a:schemeClr val="dk1"/>
                </a:solidFill>
                <a:highlight>
                  <a:srgbClr val="FFFFFF"/>
                </a:highlight>
                <a:latin typeface="Verdana"/>
                <a:ea typeface="Verdana"/>
                <a:cs typeface="Verdana"/>
                <a:sym typeface="Verdana"/>
              </a:rPr>
              <a:t>:</a:t>
            </a:r>
            <a:endParaRPr sz="2000">
              <a:solidFill>
                <a:schemeClr val="dk1"/>
              </a:solidFill>
              <a:highlight>
                <a:srgbClr val="FFFFFF"/>
              </a:highlight>
              <a:latin typeface="Verdana"/>
              <a:ea typeface="Verdana"/>
              <a:cs typeface="Verdana"/>
              <a:sym typeface="Verdana"/>
            </a:endParaRPr>
          </a:p>
          <a:p>
            <a:pPr indent="-359727" lvl="0" marL="457200" rtl="0" algn="l">
              <a:lnSpc>
                <a:spcPct val="95000"/>
              </a:lnSpc>
              <a:spcBef>
                <a:spcPts val="1200"/>
              </a:spcBef>
              <a:spcAft>
                <a:spcPts val="0"/>
              </a:spcAft>
              <a:buClr>
                <a:schemeClr val="dk1"/>
              </a:buClr>
              <a:buSzPts val="2065"/>
              <a:buChar char="●"/>
            </a:pPr>
            <a:r>
              <a:rPr lang="en" sz="2065">
                <a:solidFill>
                  <a:schemeClr val="dk1"/>
                </a:solidFill>
              </a:rPr>
              <a:t>Model-View-Controller (MVC) Framework, which separates the application logic into three components with single responsibilities. </a:t>
            </a:r>
            <a:br>
              <a:rPr lang="en" sz="2065">
                <a:solidFill>
                  <a:schemeClr val="dk1"/>
                </a:solidFill>
              </a:rPr>
            </a:br>
            <a:endParaRPr sz="2065">
              <a:solidFill>
                <a:schemeClr val="dk1"/>
              </a:solidFill>
            </a:endParaRPr>
          </a:p>
          <a:p>
            <a:pPr indent="-359727" lvl="0" marL="457200" rtl="0" algn="l">
              <a:lnSpc>
                <a:spcPct val="95000"/>
              </a:lnSpc>
              <a:spcBef>
                <a:spcPts val="0"/>
              </a:spcBef>
              <a:spcAft>
                <a:spcPts val="0"/>
              </a:spcAft>
              <a:buClr>
                <a:schemeClr val="dk1"/>
              </a:buClr>
              <a:buSzPts val="2065"/>
              <a:buChar char="●"/>
            </a:pPr>
            <a:r>
              <a:rPr lang="en" sz="2065">
                <a:solidFill>
                  <a:schemeClr val="dk1"/>
                </a:solidFill>
              </a:rPr>
              <a:t>Dependency Injection (DI) Framework allows you to inject dependencies into your classes or modules instead of creating them inside, reducing coupling and increasing cohesion. </a:t>
            </a:r>
            <a:br>
              <a:rPr lang="en" sz="2065">
                <a:solidFill>
                  <a:schemeClr val="dk1"/>
                </a:solidFill>
              </a:rPr>
            </a:br>
            <a:endParaRPr sz="2065">
              <a:solidFill>
                <a:schemeClr val="dk1"/>
              </a:solidFill>
            </a:endParaRPr>
          </a:p>
          <a:p>
            <a:pPr indent="-359727" lvl="0" marL="457200" rtl="0" algn="l">
              <a:lnSpc>
                <a:spcPct val="95000"/>
              </a:lnSpc>
              <a:spcBef>
                <a:spcPts val="0"/>
              </a:spcBef>
              <a:spcAft>
                <a:spcPts val="0"/>
              </a:spcAft>
              <a:buClr>
                <a:schemeClr val="dk1"/>
              </a:buClr>
              <a:buSzPts val="2065"/>
              <a:buChar char="●"/>
            </a:pPr>
            <a:r>
              <a:rPr lang="en" sz="2065">
                <a:solidFill>
                  <a:schemeClr val="dk1"/>
                </a:solidFill>
              </a:rPr>
              <a:t>Test-Driven Development (TDD) Framework encourages writing tests before code to help follow the SRP and refactor the code for greater cohesion and less coupling.</a:t>
            </a:r>
            <a:endParaRPr sz="2065">
              <a:solidFill>
                <a:schemeClr val="dk1"/>
              </a:solidFill>
            </a:endParaRPr>
          </a:p>
          <a:p>
            <a:pPr indent="0" lvl="0" marL="0" rtl="0" algn="l">
              <a:lnSpc>
                <a:spcPct val="95000"/>
              </a:lnSpc>
              <a:spcBef>
                <a:spcPts val="1200"/>
              </a:spcBef>
              <a:spcAft>
                <a:spcPts val="1200"/>
              </a:spcAft>
              <a:buSzPts val="1018"/>
              <a:buNone/>
            </a:pPr>
            <a:r>
              <a:t/>
            </a:r>
            <a:endParaRPr sz="2065">
              <a:solidFill>
                <a:schemeClr val="dk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pic>
        <p:nvPicPr>
          <p:cNvPr id="290" name="Google Shape;290;p52"/>
          <p:cNvPicPr preferRelativeResize="0"/>
          <p:nvPr/>
        </p:nvPicPr>
        <p:blipFill>
          <a:blip r:embed="rId3">
            <a:alphaModFix/>
          </a:blip>
          <a:stretch>
            <a:fillRect/>
          </a:stretch>
        </p:blipFill>
        <p:spPr>
          <a:xfrm>
            <a:off x="140150" y="1021875"/>
            <a:ext cx="8524875" cy="3457575"/>
          </a:xfrm>
          <a:prstGeom prst="rect">
            <a:avLst/>
          </a:prstGeom>
          <a:noFill/>
          <a:ln>
            <a:noFill/>
          </a:ln>
        </p:spPr>
      </p:pic>
      <p:sp>
        <p:nvSpPr>
          <p:cNvPr id="291" name="Google Shape;291;p52"/>
          <p:cNvSpPr txBox="1"/>
          <p:nvPr/>
        </p:nvSpPr>
        <p:spPr>
          <a:xfrm>
            <a:off x="140150" y="281700"/>
            <a:ext cx="705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Para injectar en el constructor se adiciona el bean constructor-tag</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pic>
        <p:nvPicPr>
          <p:cNvPr id="296" name="Google Shape;296;p53"/>
          <p:cNvPicPr preferRelativeResize="0"/>
          <p:nvPr/>
        </p:nvPicPr>
        <p:blipFill>
          <a:blip r:embed="rId3">
            <a:alphaModFix/>
          </a:blip>
          <a:stretch>
            <a:fillRect/>
          </a:stretch>
        </p:blipFill>
        <p:spPr>
          <a:xfrm>
            <a:off x="152400" y="152400"/>
            <a:ext cx="7010400" cy="4743450"/>
          </a:xfrm>
          <a:prstGeom prst="rect">
            <a:avLst/>
          </a:prstGeom>
          <a:noFill/>
          <a:ln>
            <a:noFill/>
          </a:ln>
        </p:spPr>
      </p:pic>
      <p:sp>
        <p:nvSpPr>
          <p:cNvPr id="297" name="Google Shape;297;p53"/>
          <p:cNvSpPr txBox="1"/>
          <p:nvPr/>
        </p:nvSpPr>
        <p:spPr>
          <a:xfrm>
            <a:off x="6792600" y="1107625"/>
            <a:ext cx="23514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351C75"/>
                </a:solidFill>
              </a:rPr>
              <a:t>La clase puede tiene dos constructores: por defecto y parametrizado</a:t>
            </a:r>
            <a:endParaRPr sz="2000">
              <a:solidFill>
                <a:srgbClr val="351C75"/>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pic>
        <p:nvPicPr>
          <p:cNvPr id="302" name="Google Shape;302;p54"/>
          <p:cNvPicPr preferRelativeResize="0"/>
          <p:nvPr/>
        </p:nvPicPr>
        <p:blipFill>
          <a:blip r:embed="rId3">
            <a:alphaModFix/>
          </a:blip>
          <a:stretch>
            <a:fillRect/>
          </a:stretch>
        </p:blipFill>
        <p:spPr>
          <a:xfrm>
            <a:off x="91175" y="262600"/>
            <a:ext cx="8839200" cy="2684848"/>
          </a:xfrm>
          <a:prstGeom prst="rect">
            <a:avLst/>
          </a:prstGeom>
          <a:noFill/>
          <a:ln>
            <a:noFill/>
          </a:ln>
        </p:spPr>
      </p:pic>
      <p:pic>
        <p:nvPicPr>
          <p:cNvPr id="303" name="Google Shape;303;p54"/>
          <p:cNvPicPr preferRelativeResize="0"/>
          <p:nvPr/>
        </p:nvPicPr>
        <p:blipFill>
          <a:blip r:embed="rId4">
            <a:alphaModFix/>
          </a:blip>
          <a:stretch>
            <a:fillRect/>
          </a:stretch>
        </p:blipFill>
        <p:spPr>
          <a:xfrm>
            <a:off x="705538" y="3001873"/>
            <a:ext cx="7610475" cy="17335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5"/>
          <p:cNvSpPr txBox="1"/>
          <p:nvPr>
            <p:ph type="title"/>
          </p:nvPr>
        </p:nvSpPr>
        <p:spPr>
          <a:xfrm>
            <a:off x="205650" y="1401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b="1" lang="en" sz="2300">
                <a:solidFill>
                  <a:srgbClr val="1F1F1F"/>
                </a:solidFill>
                <a:highlight>
                  <a:srgbClr val="FFFFFF"/>
                </a:highlight>
              </a:rPr>
              <a:t>Further Reading on spring</a:t>
            </a:r>
            <a:endParaRPr/>
          </a:p>
        </p:txBody>
      </p:sp>
      <p:sp>
        <p:nvSpPr>
          <p:cNvPr id="309" name="Google Shape;309;p55"/>
          <p:cNvSpPr txBox="1"/>
          <p:nvPr/>
        </p:nvSpPr>
        <p:spPr>
          <a:xfrm>
            <a:off x="383700" y="857250"/>
            <a:ext cx="8376600" cy="40827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en" sz="1800"/>
              <a:t>Spring Modules: </a:t>
            </a:r>
            <a:r>
              <a:rPr lang="en" sz="1800" u="sng">
                <a:solidFill>
                  <a:schemeClr val="hlink"/>
                </a:solidFill>
                <a:hlinkClick r:id="rId3"/>
              </a:rPr>
              <a:t>https://www.javatpoint.com/spring-modules</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Sprint Application: </a:t>
            </a:r>
            <a:r>
              <a:rPr lang="en" sz="1800" u="sng">
                <a:solidFill>
                  <a:schemeClr val="hlink"/>
                </a:solidFill>
                <a:hlinkClick r:id="rId4"/>
              </a:rPr>
              <a:t>https://www.baeldung.com/spring-boot-start</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IOC Container y Dependency Injection: </a:t>
            </a:r>
            <a:endParaRPr sz="1800"/>
          </a:p>
          <a:p>
            <a:pPr indent="0" lvl="0" marL="0" rtl="0" algn="l">
              <a:spcBef>
                <a:spcPts val="0"/>
              </a:spcBef>
              <a:spcAft>
                <a:spcPts val="0"/>
              </a:spcAft>
              <a:buNone/>
            </a:pPr>
            <a:r>
              <a:rPr lang="en" sz="1800" u="sng">
                <a:solidFill>
                  <a:schemeClr val="hlink"/>
                </a:solidFill>
                <a:hlinkClick r:id="rId5"/>
              </a:rPr>
              <a:t>https://www.baeldung.com/inversion-control-and-dependency-injection-in-spring</a:t>
            </a:r>
            <a:endParaRPr sz="1800"/>
          </a:p>
          <a:p>
            <a:pPr indent="0" lvl="0" marL="0" rtl="0" algn="l">
              <a:spcBef>
                <a:spcPts val="0"/>
              </a:spcBef>
              <a:spcAft>
                <a:spcPts val="0"/>
              </a:spcAft>
              <a:buNone/>
            </a:pPr>
            <a:r>
              <a:t/>
            </a:r>
            <a:endParaRPr sz="1800"/>
          </a:p>
          <a:p>
            <a:pPr indent="-342900" lvl="0" marL="457200" rtl="0" algn="l">
              <a:lnSpc>
                <a:spcPct val="115000"/>
              </a:lnSpc>
              <a:spcBef>
                <a:spcPts val="0"/>
              </a:spcBef>
              <a:spcAft>
                <a:spcPts val="0"/>
              </a:spcAft>
              <a:buSzPts val="1800"/>
              <a:buChar char="●"/>
            </a:pPr>
            <a:r>
              <a:rPr lang="en" sz="1800">
                <a:solidFill>
                  <a:srgbClr val="1F1F1F"/>
                </a:solidFill>
                <a:highlight>
                  <a:srgbClr val="FFFFFF"/>
                </a:highlight>
              </a:rPr>
              <a:t>A simple tutorial for Setter Injection using XML: </a:t>
            </a:r>
            <a:r>
              <a:rPr lang="en" sz="1800" u="sng">
                <a:solidFill>
                  <a:schemeClr val="hlink"/>
                </a:solidFill>
                <a:highlight>
                  <a:srgbClr val="FFFFFF"/>
                </a:highlight>
                <a:hlinkClick r:id="rId6"/>
              </a:rPr>
              <a:t>https://www.baeldung.com/spring-xml-injection</a:t>
            </a:r>
            <a:br>
              <a:rPr lang="en" sz="1800">
                <a:solidFill>
                  <a:srgbClr val="1F1F1F"/>
                </a:solidFill>
                <a:highlight>
                  <a:srgbClr val="FFFFFF"/>
                </a:highlight>
              </a:rPr>
            </a:br>
            <a:endParaRPr sz="1800">
              <a:solidFill>
                <a:srgbClr val="1F1F1F"/>
              </a:solidFill>
              <a:highlight>
                <a:srgbClr val="FFFFFF"/>
              </a:highlight>
            </a:endParaRPr>
          </a:p>
          <a:p>
            <a:pPr indent="-374650" lvl="0" marL="457200" rtl="0" algn="l">
              <a:lnSpc>
                <a:spcPct val="115000"/>
              </a:lnSpc>
              <a:spcBef>
                <a:spcPts val="0"/>
              </a:spcBef>
              <a:spcAft>
                <a:spcPts val="0"/>
              </a:spcAft>
              <a:buSzPts val="2300"/>
              <a:buChar char="●"/>
            </a:pPr>
            <a:r>
              <a:rPr lang="en" sz="1800">
                <a:solidFill>
                  <a:srgbClr val="1F1F1F"/>
                </a:solidFill>
                <a:highlight>
                  <a:srgbClr val="FFFFFF"/>
                </a:highlight>
              </a:rPr>
              <a:t>Should I use Setter injection or Constructor Injection? </a:t>
            </a:r>
            <a:r>
              <a:rPr lang="en" sz="1800" u="sng">
                <a:solidFill>
                  <a:schemeClr val="hlink"/>
                </a:solidFill>
                <a:highlight>
                  <a:srgbClr val="FFFFFF"/>
                </a:highlight>
                <a:hlinkClick r:id="rId7"/>
              </a:rPr>
              <a:t>https://spring.io/blog/2007/07/11/setter-injection-versus-constructor-injection-and-the-use-of-required</a:t>
            </a:r>
            <a:endParaRPr sz="18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6"/>
          <p:cNvSpPr txBox="1"/>
          <p:nvPr>
            <p:ph type="title"/>
          </p:nvPr>
        </p:nvSpPr>
        <p:spPr>
          <a:xfrm>
            <a:off x="17912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Annotations</a:t>
            </a:r>
            <a:endParaRPr/>
          </a:p>
        </p:txBody>
      </p:sp>
      <p:pic>
        <p:nvPicPr>
          <p:cNvPr id="315" name="Google Shape;315;p56"/>
          <p:cNvPicPr preferRelativeResize="0"/>
          <p:nvPr/>
        </p:nvPicPr>
        <p:blipFill>
          <a:blip r:embed="rId3">
            <a:alphaModFix/>
          </a:blip>
          <a:stretch>
            <a:fillRect/>
          </a:stretch>
        </p:blipFill>
        <p:spPr>
          <a:xfrm>
            <a:off x="152400" y="1312500"/>
            <a:ext cx="8839201" cy="331297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57"/>
          <p:cNvPicPr preferRelativeResize="0"/>
          <p:nvPr/>
        </p:nvPicPr>
        <p:blipFill>
          <a:blip r:embed="rId3">
            <a:alphaModFix/>
          </a:blip>
          <a:stretch>
            <a:fillRect/>
          </a:stretch>
        </p:blipFill>
        <p:spPr>
          <a:xfrm>
            <a:off x="1348613" y="1903200"/>
            <a:ext cx="6446775" cy="3160750"/>
          </a:xfrm>
          <a:prstGeom prst="rect">
            <a:avLst/>
          </a:prstGeom>
          <a:noFill/>
          <a:ln>
            <a:noFill/>
          </a:ln>
        </p:spPr>
      </p:pic>
      <p:pic>
        <p:nvPicPr>
          <p:cNvPr id="321" name="Google Shape;321;p57"/>
          <p:cNvPicPr preferRelativeResize="0"/>
          <p:nvPr/>
        </p:nvPicPr>
        <p:blipFill>
          <a:blip r:embed="rId4">
            <a:alphaModFix/>
          </a:blip>
          <a:stretch>
            <a:fillRect/>
          </a:stretch>
        </p:blipFill>
        <p:spPr>
          <a:xfrm>
            <a:off x="79575" y="152400"/>
            <a:ext cx="8999824" cy="16372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pic>
        <p:nvPicPr>
          <p:cNvPr id="326" name="Google Shape;326;p58"/>
          <p:cNvPicPr preferRelativeResize="0"/>
          <p:nvPr/>
        </p:nvPicPr>
        <p:blipFill>
          <a:blip r:embed="rId3">
            <a:alphaModFix/>
          </a:blip>
          <a:stretch>
            <a:fillRect/>
          </a:stretch>
        </p:blipFill>
        <p:spPr>
          <a:xfrm>
            <a:off x="1348613" y="1903200"/>
            <a:ext cx="6446775" cy="3160750"/>
          </a:xfrm>
          <a:prstGeom prst="rect">
            <a:avLst/>
          </a:prstGeom>
          <a:noFill/>
          <a:ln>
            <a:noFill/>
          </a:ln>
        </p:spPr>
      </p:pic>
      <p:pic>
        <p:nvPicPr>
          <p:cNvPr id="327" name="Google Shape;327;p58"/>
          <p:cNvPicPr preferRelativeResize="0"/>
          <p:nvPr/>
        </p:nvPicPr>
        <p:blipFill>
          <a:blip r:embed="rId4">
            <a:alphaModFix/>
          </a:blip>
          <a:stretch>
            <a:fillRect/>
          </a:stretch>
        </p:blipFill>
        <p:spPr>
          <a:xfrm>
            <a:off x="79575" y="152400"/>
            <a:ext cx="8999824" cy="16372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59"/>
          <p:cNvSpPr txBox="1"/>
          <p:nvPr>
            <p:ph type="title"/>
          </p:nvPr>
        </p:nvSpPr>
        <p:spPr>
          <a:xfrm>
            <a:off x="102925" y="540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Custom Annotations</a:t>
            </a:r>
            <a:endParaRPr/>
          </a:p>
        </p:txBody>
      </p:sp>
      <p:pic>
        <p:nvPicPr>
          <p:cNvPr id="333" name="Google Shape;333;p59"/>
          <p:cNvPicPr preferRelativeResize="0"/>
          <p:nvPr/>
        </p:nvPicPr>
        <p:blipFill>
          <a:blip r:embed="rId3">
            <a:alphaModFix/>
          </a:blip>
          <a:stretch>
            <a:fillRect/>
          </a:stretch>
        </p:blipFill>
        <p:spPr>
          <a:xfrm>
            <a:off x="152400" y="626700"/>
            <a:ext cx="8839201" cy="1405206"/>
          </a:xfrm>
          <a:prstGeom prst="rect">
            <a:avLst/>
          </a:prstGeom>
          <a:noFill/>
          <a:ln>
            <a:noFill/>
          </a:ln>
        </p:spPr>
      </p:pic>
      <p:pic>
        <p:nvPicPr>
          <p:cNvPr id="334" name="Google Shape;334;p59"/>
          <p:cNvPicPr preferRelativeResize="0"/>
          <p:nvPr/>
        </p:nvPicPr>
        <p:blipFill>
          <a:blip r:embed="rId4">
            <a:alphaModFix/>
          </a:blip>
          <a:stretch>
            <a:fillRect/>
          </a:stretch>
        </p:blipFill>
        <p:spPr>
          <a:xfrm>
            <a:off x="2136100" y="1914700"/>
            <a:ext cx="4871801" cy="31313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60"/>
          <p:cNvSpPr txBox="1"/>
          <p:nvPr>
            <p:ph type="title"/>
          </p:nvPr>
        </p:nvSpPr>
        <p:spPr>
          <a:xfrm>
            <a:off x="17912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Using Annotations</a:t>
            </a:r>
            <a:endParaRPr/>
          </a:p>
        </p:txBody>
      </p:sp>
      <p:pic>
        <p:nvPicPr>
          <p:cNvPr id="340" name="Google Shape;340;p60"/>
          <p:cNvPicPr preferRelativeResize="0"/>
          <p:nvPr/>
        </p:nvPicPr>
        <p:blipFill>
          <a:blip r:embed="rId3">
            <a:alphaModFix/>
          </a:blip>
          <a:stretch>
            <a:fillRect/>
          </a:stretch>
        </p:blipFill>
        <p:spPr>
          <a:xfrm>
            <a:off x="76200" y="1160100"/>
            <a:ext cx="9055650" cy="250192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61"/>
          <p:cNvSpPr txBox="1"/>
          <p:nvPr>
            <p:ph type="title"/>
          </p:nvPr>
        </p:nvSpPr>
        <p:spPr>
          <a:xfrm>
            <a:off x="17912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@Autowired</a:t>
            </a:r>
            <a:endParaRPr/>
          </a:p>
        </p:txBody>
      </p:sp>
      <p:pic>
        <p:nvPicPr>
          <p:cNvPr id="346" name="Google Shape;346;p61"/>
          <p:cNvPicPr preferRelativeResize="0"/>
          <p:nvPr/>
        </p:nvPicPr>
        <p:blipFill>
          <a:blip r:embed="rId3">
            <a:alphaModFix/>
          </a:blip>
          <a:stretch>
            <a:fillRect/>
          </a:stretch>
        </p:blipFill>
        <p:spPr>
          <a:xfrm>
            <a:off x="530250" y="838700"/>
            <a:ext cx="8169475" cy="43238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7"/>
          <p:cNvSpPr txBox="1"/>
          <p:nvPr>
            <p:ph type="title"/>
          </p:nvPr>
        </p:nvSpPr>
        <p:spPr>
          <a:xfrm>
            <a:off x="311700" y="378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Spring?</a:t>
            </a:r>
            <a:endParaRPr/>
          </a:p>
        </p:txBody>
      </p:sp>
      <p:sp>
        <p:nvSpPr>
          <p:cNvPr id="76" name="Google Shape;76;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The </a:t>
            </a:r>
            <a:r>
              <a:rPr b="1" lang="en" sz="2200">
                <a:solidFill>
                  <a:schemeClr val="dk1"/>
                </a:solidFill>
              </a:rPr>
              <a:t>spring </a:t>
            </a:r>
            <a:r>
              <a:rPr b="1" lang="en" sz="2200">
                <a:solidFill>
                  <a:schemeClr val="dk1"/>
                </a:solidFill>
              </a:rPr>
              <a:t>framework</a:t>
            </a:r>
            <a:r>
              <a:rPr lang="en" sz="2200">
                <a:solidFill>
                  <a:schemeClr val="dk1"/>
                </a:solidFill>
              </a:rPr>
              <a:t> provides a programming and configuration mode for java-based enterprise applications.</a:t>
            </a:r>
            <a:br>
              <a:rPr lang="en" sz="2200">
                <a:solidFill>
                  <a:schemeClr val="dk1"/>
                </a:solidFill>
              </a:rPr>
            </a:b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Spring focuses on the “</a:t>
            </a:r>
            <a:r>
              <a:rPr i="1" lang="en" sz="2200">
                <a:solidFill>
                  <a:schemeClr val="dk1"/>
                </a:solidFill>
              </a:rPr>
              <a:t>plumbing</a:t>
            </a:r>
            <a:r>
              <a:rPr lang="en" sz="2200">
                <a:solidFill>
                  <a:schemeClr val="dk1"/>
                </a:solidFill>
              </a:rPr>
              <a:t>” of enterprise applications so that teams can focus on application-level business logic.</a:t>
            </a:r>
            <a:endParaRPr sz="2200">
              <a:solidFill>
                <a:schemeClr val="dk1"/>
              </a:solidFill>
            </a:endParaRPr>
          </a:p>
          <a:p>
            <a:pPr indent="0" lvl="0" marL="457200" rtl="0" algn="l">
              <a:spcBef>
                <a:spcPts val="1200"/>
              </a:spcBef>
              <a:spcAft>
                <a:spcPts val="1200"/>
              </a:spcAft>
              <a:buNone/>
            </a:pPr>
            <a:r>
              <a:t/>
            </a:r>
            <a:endParaRPr sz="1600">
              <a:solidFill>
                <a:schemeClr val="dk1"/>
              </a:solidFill>
            </a:endParaRPr>
          </a:p>
        </p:txBody>
      </p:sp>
      <p:pic>
        <p:nvPicPr>
          <p:cNvPr id="77" name="Google Shape;77;p17"/>
          <p:cNvPicPr preferRelativeResize="0"/>
          <p:nvPr/>
        </p:nvPicPr>
        <p:blipFill>
          <a:blip r:embed="rId3">
            <a:alphaModFix/>
          </a:blip>
          <a:stretch>
            <a:fillRect/>
          </a:stretch>
        </p:blipFill>
        <p:spPr>
          <a:xfrm>
            <a:off x="4715813" y="3807475"/>
            <a:ext cx="4219575" cy="10858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62"/>
          <p:cNvSpPr txBox="1"/>
          <p:nvPr>
            <p:ph type="title"/>
          </p:nvPr>
        </p:nvSpPr>
        <p:spPr>
          <a:xfrm>
            <a:off x="17912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Simple Value Injection</a:t>
            </a:r>
            <a:endParaRPr/>
          </a:p>
        </p:txBody>
      </p:sp>
      <p:pic>
        <p:nvPicPr>
          <p:cNvPr id="352" name="Google Shape;352;p62"/>
          <p:cNvPicPr preferRelativeResize="0"/>
          <p:nvPr/>
        </p:nvPicPr>
        <p:blipFill>
          <a:blip r:embed="rId3">
            <a:alphaModFix/>
          </a:blip>
          <a:stretch>
            <a:fillRect/>
          </a:stretch>
        </p:blipFill>
        <p:spPr>
          <a:xfrm>
            <a:off x="152400" y="1395475"/>
            <a:ext cx="8839200" cy="273845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63"/>
          <p:cNvSpPr txBox="1"/>
          <p:nvPr>
            <p:ph type="title"/>
          </p:nvPr>
        </p:nvSpPr>
        <p:spPr>
          <a:xfrm>
            <a:off x="17912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@Value</a:t>
            </a:r>
            <a:endParaRPr/>
          </a:p>
        </p:txBody>
      </p:sp>
      <p:pic>
        <p:nvPicPr>
          <p:cNvPr id="358" name="Google Shape;358;p63"/>
          <p:cNvPicPr preferRelativeResize="0"/>
          <p:nvPr/>
        </p:nvPicPr>
        <p:blipFill>
          <a:blip r:embed="rId3">
            <a:alphaModFix/>
          </a:blip>
          <a:stretch>
            <a:fillRect/>
          </a:stretch>
        </p:blipFill>
        <p:spPr>
          <a:xfrm>
            <a:off x="152400" y="1160100"/>
            <a:ext cx="8839201" cy="371001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64"/>
          <p:cNvSpPr txBox="1"/>
          <p:nvPr>
            <p:ph type="title"/>
          </p:nvPr>
        </p:nvSpPr>
        <p:spPr>
          <a:xfrm>
            <a:off x="17912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Using @Qualifier</a:t>
            </a:r>
            <a:endParaRPr/>
          </a:p>
        </p:txBody>
      </p:sp>
      <p:pic>
        <p:nvPicPr>
          <p:cNvPr id="364" name="Google Shape;364;p64"/>
          <p:cNvPicPr preferRelativeResize="0"/>
          <p:nvPr/>
        </p:nvPicPr>
        <p:blipFill>
          <a:blip r:embed="rId3">
            <a:alphaModFix/>
          </a:blip>
          <a:stretch>
            <a:fillRect/>
          </a:stretch>
        </p:blipFill>
        <p:spPr>
          <a:xfrm>
            <a:off x="152400" y="1617300"/>
            <a:ext cx="8839201" cy="2202531"/>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65"/>
          <p:cNvSpPr txBox="1"/>
          <p:nvPr>
            <p:ph type="title"/>
          </p:nvPr>
        </p:nvSpPr>
        <p:spPr>
          <a:xfrm>
            <a:off x="17912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need for Qualification</a:t>
            </a:r>
            <a:endParaRPr/>
          </a:p>
        </p:txBody>
      </p:sp>
      <p:pic>
        <p:nvPicPr>
          <p:cNvPr id="370" name="Google Shape;370;p65"/>
          <p:cNvPicPr preferRelativeResize="0"/>
          <p:nvPr/>
        </p:nvPicPr>
        <p:blipFill>
          <a:blip r:embed="rId3">
            <a:alphaModFix/>
          </a:blip>
          <a:stretch>
            <a:fillRect/>
          </a:stretch>
        </p:blipFill>
        <p:spPr>
          <a:xfrm>
            <a:off x="152400" y="931500"/>
            <a:ext cx="8827353" cy="4059601"/>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66"/>
          <p:cNvSpPr txBox="1"/>
          <p:nvPr>
            <p:ph type="title"/>
          </p:nvPr>
        </p:nvSpPr>
        <p:spPr>
          <a:xfrm>
            <a:off x="17912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Qualification</a:t>
            </a:r>
            <a:endParaRPr/>
          </a:p>
        </p:txBody>
      </p:sp>
      <p:pic>
        <p:nvPicPr>
          <p:cNvPr id="376" name="Google Shape;376;p66"/>
          <p:cNvPicPr preferRelativeResize="0"/>
          <p:nvPr/>
        </p:nvPicPr>
        <p:blipFill>
          <a:blip r:embed="rId3">
            <a:alphaModFix/>
          </a:blip>
          <a:stretch>
            <a:fillRect/>
          </a:stretch>
        </p:blipFill>
        <p:spPr>
          <a:xfrm>
            <a:off x="152400" y="931500"/>
            <a:ext cx="8797055" cy="40596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67"/>
          <p:cNvSpPr txBox="1"/>
          <p:nvPr>
            <p:ph type="title"/>
          </p:nvPr>
        </p:nvSpPr>
        <p:spPr>
          <a:xfrm>
            <a:off x="179125" y="206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Qualification</a:t>
            </a:r>
            <a:endParaRPr/>
          </a:p>
        </p:txBody>
      </p:sp>
      <p:pic>
        <p:nvPicPr>
          <p:cNvPr id="382" name="Google Shape;382;p67"/>
          <p:cNvPicPr preferRelativeResize="0"/>
          <p:nvPr/>
        </p:nvPicPr>
        <p:blipFill>
          <a:blip r:embed="rId3">
            <a:alphaModFix/>
          </a:blip>
          <a:stretch>
            <a:fillRect/>
          </a:stretch>
        </p:blipFill>
        <p:spPr>
          <a:xfrm>
            <a:off x="152400" y="1541100"/>
            <a:ext cx="8839199" cy="280919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68"/>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Annotations</a:t>
            </a:r>
            <a:endParaRPr sz="2500"/>
          </a:p>
        </p:txBody>
      </p:sp>
      <p:sp>
        <p:nvSpPr>
          <p:cNvPr id="388" name="Google Shape;388;p68"/>
          <p:cNvSpPr txBox="1"/>
          <p:nvPr/>
        </p:nvSpPr>
        <p:spPr>
          <a:xfrm>
            <a:off x="179125" y="1153300"/>
            <a:ext cx="8520600" cy="39339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rgbClr val="1F1F1F"/>
              </a:buClr>
              <a:buSzPts val="1900"/>
              <a:buChar char="●"/>
            </a:pPr>
            <a:r>
              <a:rPr lang="en" sz="1900">
                <a:solidFill>
                  <a:srgbClr val="1F1F1F"/>
                </a:solidFill>
                <a:highlight>
                  <a:srgbClr val="FFFFFF"/>
                </a:highlight>
              </a:rPr>
              <a:t>Spring Core Annotations:</a:t>
            </a:r>
            <a:endParaRPr sz="1900">
              <a:solidFill>
                <a:srgbClr val="1F1F1F"/>
              </a:solidFill>
              <a:highlight>
                <a:srgbClr val="FFFFFF"/>
              </a:highlight>
            </a:endParaRPr>
          </a:p>
          <a:p>
            <a:pPr indent="0" lvl="0" marL="457200" rtl="0" algn="l">
              <a:lnSpc>
                <a:spcPct val="115000"/>
              </a:lnSpc>
              <a:spcBef>
                <a:spcPts val="400"/>
              </a:spcBef>
              <a:spcAft>
                <a:spcPts val="0"/>
              </a:spcAft>
              <a:buNone/>
            </a:pPr>
            <a:r>
              <a:rPr lang="en" sz="2000" u="sng">
                <a:solidFill>
                  <a:schemeClr val="hlink"/>
                </a:solidFill>
                <a:hlinkClick r:id="rId3"/>
              </a:rPr>
              <a:t>https://www.baeldung.com/spring-core-annotations</a:t>
            </a:r>
            <a:endParaRPr sz="2000"/>
          </a:p>
          <a:p>
            <a:pPr indent="0" lvl="0" marL="457200" rtl="0" algn="l">
              <a:lnSpc>
                <a:spcPct val="115000"/>
              </a:lnSpc>
              <a:spcBef>
                <a:spcPts val="400"/>
              </a:spcBef>
              <a:spcAft>
                <a:spcPts val="0"/>
              </a:spcAft>
              <a:buNone/>
            </a:pPr>
            <a:r>
              <a:t/>
            </a:r>
            <a:endParaRPr sz="2000"/>
          </a:p>
          <a:p>
            <a:pPr indent="-317500" lvl="0" marL="457200" rtl="0" algn="l">
              <a:lnSpc>
                <a:spcPct val="115000"/>
              </a:lnSpc>
              <a:spcBef>
                <a:spcPts val="400"/>
              </a:spcBef>
              <a:spcAft>
                <a:spcPts val="0"/>
              </a:spcAft>
              <a:buSzPts val="1400"/>
              <a:buChar char="●"/>
            </a:pPr>
            <a:r>
              <a:rPr lang="en" sz="1900">
                <a:solidFill>
                  <a:srgbClr val="1F1F1F"/>
                </a:solidFill>
                <a:highlight>
                  <a:srgbClr val="FFFFFF"/>
                </a:highlight>
              </a:rPr>
              <a:t>How easy is Java Configuration in a Spring application?</a:t>
            </a:r>
            <a:r>
              <a:rPr b="1" lang="en">
                <a:solidFill>
                  <a:srgbClr val="1F1F1F"/>
                </a:solidFill>
                <a:highlight>
                  <a:srgbClr val="FFFFFF"/>
                </a:highlight>
              </a:rPr>
              <a:t> </a:t>
            </a:r>
            <a:r>
              <a:rPr lang="en" sz="2000" u="sng">
                <a:solidFill>
                  <a:schemeClr val="hlink"/>
                </a:solidFill>
                <a:hlinkClick r:id="rId4"/>
              </a:rPr>
              <a:t>https://www.codejava.net/frameworks/spring/spring-dependency-injection-example-with-java-config</a:t>
            </a:r>
            <a:endParaRPr sz="2000"/>
          </a:p>
          <a:p>
            <a:pPr indent="0" lvl="0" marL="457200" rtl="0" algn="l">
              <a:lnSpc>
                <a:spcPct val="115000"/>
              </a:lnSpc>
              <a:spcBef>
                <a:spcPts val="400"/>
              </a:spcBef>
              <a:spcAft>
                <a:spcPts val="0"/>
              </a:spcAft>
              <a:buNone/>
            </a:pPr>
            <a:r>
              <a:t/>
            </a:r>
            <a:endParaRPr sz="1900"/>
          </a:p>
          <a:p>
            <a:pPr indent="0" lvl="0" marL="457200" rtl="0" algn="l">
              <a:lnSpc>
                <a:spcPct val="115000"/>
              </a:lnSpc>
              <a:spcBef>
                <a:spcPts val="400"/>
              </a:spcBef>
              <a:spcAft>
                <a:spcPts val="0"/>
              </a:spcAft>
              <a:buNone/>
            </a:pPr>
            <a:r>
              <a:t/>
            </a:r>
            <a:endParaRPr sz="1900"/>
          </a:p>
          <a:p>
            <a:pPr indent="0" lvl="0" marL="457200" rtl="0" algn="l">
              <a:lnSpc>
                <a:spcPct val="115000"/>
              </a:lnSpc>
              <a:spcBef>
                <a:spcPts val="400"/>
              </a:spcBef>
              <a:spcAft>
                <a:spcPts val="0"/>
              </a:spcAft>
              <a:buNone/>
            </a:pPr>
            <a:r>
              <a:t/>
            </a:r>
            <a:endParaRPr sz="1900"/>
          </a:p>
          <a:p>
            <a:pPr indent="0" lvl="0" marL="0" rtl="0" algn="l">
              <a:spcBef>
                <a:spcPts val="400"/>
              </a:spcBef>
              <a:spcAft>
                <a:spcPts val="0"/>
              </a:spcAft>
              <a:buNone/>
            </a:pPr>
            <a:r>
              <a:t/>
            </a:r>
            <a:endParaRPr sz="1900"/>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69"/>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Spring Expression Language (SPEL)</a:t>
            </a:r>
            <a:endParaRPr sz="2500"/>
          </a:p>
        </p:txBody>
      </p:sp>
      <p:sp>
        <p:nvSpPr>
          <p:cNvPr id="394" name="Google Shape;394;p69"/>
          <p:cNvSpPr txBox="1"/>
          <p:nvPr/>
        </p:nvSpPr>
        <p:spPr>
          <a:xfrm>
            <a:off x="413150" y="1063825"/>
            <a:ext cx="8617200" cy="1154400"/>
          </a:xfrm>
          <a:prstGeom prst="rect">
            <a:avLst/>
          </a:prstGeom>
          <a:solidFill>
            <a:srgbClr val="9FC5E8"/>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t>The Spring expression language will allow us to inject properties into the Beans at runtime</a:t>
            </a:r>
            <a:r>
              <a:rPr lang="en" sz="2100"/>
              <a:t>, both for XML and Java, automatically or programmatically.</a:t>
            </a:r>
            <a:endParaRPr sz="2100"/>
          </a:p>
        </p:txBody>
      </p:sp>
      <p:pic>
        <p:nvPicPr>
          <p:cNvPr id="395" name="Google Shape;395;p69"/>
          <p:cNvPicPr preferRelativeResize="0"/>
          <p:nvPr/>
        </p:nvPicPr>
        <p:blipFill>
          <a:blip r:embed="rId3">
            <a:alphaModFix/>
          </a:blip>
          <a:stretch>
            <a:fillRect/>
          </a:stretch>
        </p:blipFill>
        <p:spPr>
          <a:xfrm>
            <a:off x="3849925" y="2339625"/>
            <a:ext cx="5063425" cy="2670025"/>
          </a:xfrm>
          <a:prstGeom prst="rect">
            <a:avLst/>
          </a:prstGeom>
          <a:noFill/>
          <a:ln>
            <a:noFill/>
          </a:ln>
        </p:spPr>
      </p:pic>
      <p:sp>
        <p:nvSpPr>
          <p:cNvPr id="396" name="Google Shape;396;p69"/>
          <p:cNvSpPr txBox="1"/>
          <p:nvPr/>
        </p:nvSpPr>
        <p:spPr>
          <a:xfrm>
            <a:off x="526750" y="3108988"/>
            <a:ext cx="2974500" cy="11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50">
                <a:solidFill>
                  <a:schemeClr val="dk1"/>
                </a:solidFill>
                <a:highlight>
                  <a:srgbClr val="FFFFFF"/>
                </a:highlight>
              </a:rPr>
              <a:t>There are several operators available in the language:</a:t>
            </a:r>
            <a:endParaRPr sz="2100"/>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70"/>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Spring Expression Language (SPEL)</a:t>
            </a:r>
            <a:endParaRPr sz="2500"/>
          </a:p>
        </p:txBody>
      </p:sp>
      <p:sp>
        <p:nvSpPr>
          <p:cNvPr id="402" name="Google Shape;402;p70"/>
          <p:cNvSpPr txBox="1"/>
          <p:nvPr/>
        </p:nvSpPr>
        <p:spPr>
          <a:xfrm>
            <a:off x="309850" y="921725"/>
            <a:ext cx="8572500" cy="1608900"/>
          </a:xfrm>
          <a:prstGeom prst="rect">
            <a:avLst/>
          </a:prstGeom>
          <a:noFill/>
          <a:ln>
            <a:noFill/>
          </a:ln>
        </p:spPr>
        <p:txBody>
          <a:bodyPr anchorCtr="0" anchor="t" bIns="91425" lIns="91425" spcFirstLastPara="1" rIns="91425" wrap="square" tIns="91425">
            <a:spAutoFit/>
          </a:bodyPr>
          <a:lstStyle/>
          <a:p>
            <a:pPr indent="-346075" lvl="0" marL="457200" rtl="0" algn="l">
              <a:lnSpc>
                <a:spcPct val="133400"/>
              </a:lnSpc>
              <a:spcBef>
                <a:spcPts val="0"/>
              </a:spcBef>
              <a:spcAft>
                <a:spcPts val="0"/>
              </a:spcAft>
              <a:buClr>
                <a:schemeClr val="dk1"/>
              </a:buClr>
              <a:buSzPts val="1850"/>
              <a:buChar char="●"/>
            </a:pPr>
            <a:r>
              <a:rPr lang="en" sz="1850">
                <a:solidFill>
                  <a:schemeClr val="dk1"/>
                </a:solidFill>
                <a:highlight>
                  <a:srgbClr val="FFFFFF"/>
                </a:highlight>
              </a:rPr>
              <a:t>SpEL expressions begin with the </a:t>
            </a:r>
            <a:r>
              <a:rPr i="1" lang="en" sz="1850">
                <a:solidFill>
                  <a:schemeClr val="dk1"/>
                </a:solidFill>
                <a:highlight>
                  <a:srgbClr val="FFFFFF"/>
                </a:highlight>
              </a:rPr>
              <a:t>#</a:t>
            </a:r>
            <a:r>
              <a:rPr lang="en" sz="1850">
                <a:solidFill>
                  <a:schemeClr val="dk1"/>
                </a:solidFill>
                <a:highlight>
                  <a:srgbClr val="FFFFFF"/>
                </a:highlight>
              </a:rPr>
              <a:t> symbol and are wrapped in braces: </a:t>
            </a:r>
            <a:r>
              <a:rPr i="1" lang="en" sz="1850">
                <a:solidFill>
                  <a:schemeClr val="dk1"/>
                </a:solidFill>
                <a:highlight>
                  <a:srgbClr val="FFFFFF"/>
                </a:highlight>
              </a:rPr>
              <a:t>#{expression}</a:t>
            </a:r>
            <a:r>
              <a:rPr lang="en" sz="1850">
                <a:solidFill>
                  <a:schemeClr val="dk1"/>
                </a:solidFill>
                <a:highlight>
                  <a:srgbClr val="FFFFFF"/>
                </a:highlight>
              </a:rPr>
              <a:t>.</a:t>
            </a:r>
            <a:endParaRPr sz="1850">
              <a:solidFill>
                <a:schemeClr val="dk1"/>
              </a:solidFill>
              <a:highlight>
                <a:srgbClr val="FFFFFF"/>
              </a:highlight>
            </a:endParaRPr>
          </a:p>
          <a:p>
            <a:pPr indent="-346075" lvl="0" marL="457200" rtl="0" algn="l">
              <a:lnSpc>
                <a:spcPct val="133400"/>
              </a:lnSpc>
              <a:spcBef>
                <a:spcPts val="0"/>
              </a:spcBef>
              <a:spcAft>
                <a:spcPts val="0"/>
              </a:spcAft>
              <a:buClr>
                <a:schemeClr val="dk1"/>
              </a:buClr>
              <a:buSzPts val="1850"/>
              <a:buChar char="●"/>
            </a:pPr>
            <a:r>
              <a:rPr lang="en" sz="1850">
                <a:solidFill>
                  <a:schemeClr val="dk1"/>
                </a:solidFill>
                <a:highlight>
                  <a:srgbClr val="FFFFFF"/>
                </a:highlight>
              </a:rPr>
              <a:t>Properties can be referenced in a similar fashion, starting with a </a:t>
            </a:r>
            <a:r>
              <a:rPr i="1" lang="en" sz="1850">
                <a:solidFill>
                  <a:schemeClr val="dk1"/>
                </a:solidFill>
                <a:highlight>
                  <a:srgbClr val="FFFFFF"/>
                </a:highlight>
              </a:rPr>
              <a:t>$</a:t>
            </a:r>
            <a:r>
              <a:rPr lang="en" sz="1850">
                <a:solidFill>
                  <a:schemeClr val="dk1"/>
                </a:solidFill>
                <a:highlight>
                  <a:srgbClr val="FFFFFF"/>
                </a:highlight>
              </a:rPr>
              <a:t> symbol and wrapped in braces: </a:t>
            </a:r>
            <a:r>
              <a:rPr i="1" lang="en" sz="1850">
                <a:solidFill>
                  <a:schemeClr val="dk1"/>
                </a:solidFill>
                <a:highlight>
                  <a:srgbClr val="FFFFFF"/>
                </a:highlight>
              </a:rPr>
              <a:t>${property.name}</a:t>
            </a:r>
            <a:r>
              <a:rPr lang="en" sz="1850">
                <a:solidFill>
                  <a:schemeClr val="dk1"/>
                </a:solidFill>
                <a:highlight>
                  <a:srgbClr val="FFFFFF"/>
                </a:highlight>
              </a:rPr>
              <a:t>.</a:t>
            </a:r>
            <a:endParaRPr sz="1850">
              <a:solidFill>
                <a:schemeClr val="dk1"/>
              </a:solidFill>
              <a:highlight>
                <a:srgbClr val="FFFFFF"/>
              </a:highlight>
            </a:endParaRPr>
          </a:p>
        </p:txBody>
      </p:sp>
      <p:pic>
        <p:nvPicPr>
          <p:cNvPr id="403" name="Google Shape;403;p70"/>
          <p:cNvPicPr preferRelativeResize="0"/>
          <p:nvPr/>
        </p:nvPicPr>
        <p:blipFill>
          <a:blip r:embed="rId3">
            <a:alphaModFix/>
          </a:blip>
          <a:stretch>
            <a:fillRect/>
          </a:stretch>
        </p:blipFill>
        <p:spPr>
          <a:xfrm>
            <a:off x="26775" y="2703700"/>
            <a:ext cx="8938050" cy="1151300"/>
          </a:xfrm>
          <a:prstGeom prst="rect">
            <a:avLst/>
          </a:prstGeom>
          <a:noFill/>
          <a:ln>
            <a:noFill/>
          </a:ln>
        </p:spPr>
      </p:pic>
      <p:pic>
        <p:nvPicPr>
          <p:cNvPr id="404" name="Google Shape;404;p70"/>
          <p:cNvPicPr preferRelativeResize="0"/>
          <p:nvPr/>
        </p:nvPicPr>
        <p:blipFill>
          <a:blip r:embed="rId4">
            <a:alphaModFix/>
          </a:blip>
          <a:stretch>
            <a:fillRect/>
          </a:stretch>
        </p:blipFill>
        <p:spPr>
          <a:xfrm>
            <a:off x="76200" y="4007400"/>
            <a:ext cx="5011200" cy="818450"/>
          </a:xfrm>
          <a:prstGeom prst="rect">
            <a:avLst/>
          </a:prstGeom>
          <a:noFill/>
          <a:ln>
            <a:noFill/>
          </a:ln>
        </p:spPr>
      </p:pic>
      <p:pic>
        <p:nvPicPr>
          <p:cNvPr id="405" name="Google Shape;405;p70"/>
          <p:cNvPicPr preferRelativeResize="0"/>
          <p:nvPr/>
        </p:nvPicPr>
        <p:blipFill>
          <a:blip r:embed="rId5">
            <a:alphaModFix/>
          </a:blip>
          <a:stretch>
            <a:fillRect/>
          </a:stretch>
        </p:blipFill>
        <p:spPr>
          <a:xfrm>
            <a:off x="5415400" y="4130275"/>
            <a:ext cx="3221438" cy="57270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71"/>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Spring Expression Language (SPEL)</a:t>
            </a:r>
            <a:endParaRPr sz="2500"/>
          </a:p>
        </p:txBody>
      </p:sp>
      <p:sp>
        <p:nvSpPr>
          <p:cNvPr id="411" name="Google Shape;411;p71"/>
          <p:cNvSpPr txBox="1"/>
          <p:nvPr/>
        </p:nvSpPr>
        <p:spPr>
          <a:xfrm>
            <a:off x="248050" y="929550"/>
            <a:ext cx="8520600" cy="1316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en" sz="1800"/>
              <a:t>Thanks to all the automatic configurations that Spring gives us, </a:t>
            </a:r>
            <a:r>
              <a:rPr lang="en" sz="1800"/>
              <a:t>the most common way to use SpEL is usually automatically(XML or Annotations).</a:t>
            </a:r>
            <a:r>
              <a:rPr lang="en" sz="1800"/>
              <a:t> </a:t>
            </a:r>
            <a:endParaRPr sz="1800"/>
          </a:p>
          <a:p>
            <a:pPr indent="-342900" lvl="0" marL="457200" rtl="0" algn="l">
              <a:spcBef>
                <a:spcPts val="0"/>
              </a:spcBef>
              <a:spcAft>
                <a:spcPts val="0"/>
              </a:spcAft>
              <a:buSzPts val="1800"/>
              <a:buChar char="●"/>
            </a:pPr>
            <a:r>
              <a:rPr lang="en" sz="1800"/>
              <a:t>But for those cases in which we need to do it programmatically, we can also make use of SpEL </a:t>
            </a:r>
            <a:r>
              <a:rPr b="1" i="1" lang="en" sz="1950">
                <a:solidFill>
                  <a:schemeClr val="dk1"/>
                </a:solidFill>
                <a:highlight>
                  <a:srgbClr val="FFFFFF"/>
                </a:highlight>
                <a:latin typeface="Oswald"/>
                <a:ea typeface="Oswald"/>
                <a:cs typeface="Oswald"/>
                <a:sym typeface="Oswald"/>
              </a:rPr>
              <a:t>SpelExpressionParser</a:t>
            </a:r>
            <a:r>
              <a:rPr lang="en" sz="1800"/>
              <a:t>.</a:t>
            </a:r>
            <a:endParaRPr sz="1800"/>
          </a:p>
        </p:txBody>
      </p:sp>
      <p:sp>
        <p:nvSpPr>
          <p:cNvPr id="412" name="Google Shape;412;p71"/>
          <p:cNvSpPr txBox="1"/>
          <p:nvPr/>
        </p:nvSpPr>
        <p:spPr>
          <a:xfrm>
            <a:off x="444125" y="2396100"/>
            <a:ext cx="8076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highlight>
                  <a:srgbClr val="FFFFFF"/>
                </a:highlight>
              </a:rPr>
              <a:t>The following code introduces the SpEL API to evaluate the expression “</a:t>
            </a:r>
            <a:r>
              <a:rPr i="1" lang="en" sz="1600">
                <a:solidFill>
                  <a:srgbClr val="1155CC"/>
                </a:solidFill>
                <a:highlight>
                  <a:srgbClr val="FFFFFF"/>
                </a:highlight>
              </a:rPr>
              <a:t>whatever</a:t>
            </a:r>
            <a:r>
              <a:rPr lang="en" sz="1600">
                <a:solidFill>
                  <a:schemeClr val="dk1"/>
                </a:solidFill>
                <a:highlight>
                  <a:srgbClr val="FFFFFF"/>
                </a:highlight>
              </a:rPr>
              <a:t>”</a:t>
            </a:r>
            <a:endParaRPr sz="1600"/>
          </a:p>
        </p:txBody>
      </p:sp>
      <p:pic>
        <p:nvPicPr>
          <p:cNvPr id="413" name="Google Shape;413;p71"/>
          <p:cNvPicPr preferRelativeResize="0"/>
          <p:nvPr/>
        </p:nvPicPr>
        <p:blipFill>
          <a:blip r:embed="rId3">
            <a:alphaModFix/>
          </a:blip>
          <a:stretch>
            <a:fillRect/>
          </a:stretch>
        </p:blipFill>
        <p:spPr>
          <a:xfrm>
            <a:off x="719238" y="3175825"/>
            <a:ext cx="7578225" cy="1162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8"/>
          <p:cNvSpPr txBox="1"/>
          <p:nvPr>
            <p:ph type="title"/>
          </p:nvPr>
        </p:nvSpPr>
        <p:spPr>
          <a:xfrm>
            <a:off x="311700" y="285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Spring?</a:t>
            </a:r>
            <a:endParaRPr/>
          </a:p>
        </p:txBody>
      </p:sp>
      <p:sp>
        <p:nvSpPr>
          <p:cNvPr id="83" name="Google Shape;83;p18"/>
          <p:cNvSpPr txBox="1"/>
          <p:nvPr>
            <p:ph idx="1" type="body"/>
          </p:nvPr>
        </p:nvSpPr>
        <p:spPr>
          <a:xfrm>
            <a:off x="311700" y="1017725"/>
            <a:ext cx="8682900" cy="3911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073763"/>
              </a:buClr>
              <a:buSzPts val="2200"/>
              <a:buChar char="●"/>
            </a:pPr>
            <a:r>
              <a:rPr i="1" lang="en" sz="2200" u="sng">
                <a:solidFill>
                  <a:srgbClr val="073763"/>
                </a:solidFill>
              </a:rPr>
              <a:t>A container:</a:t>
            </a:r>
            <a:endParaRPr i="1" sz="2200" u="sng">
              <a:solidFill>
                <a:srgbClr val="073763"/>
              </a:solidFill>
            </a:endParaRPr>
          </a:p>
          <a:p>
            <a:pPr indent="-368300" lvl="1" marL="914400" rtl="0" algn="l">
              <a:spcBef>
                <a:spcPts val="0"/>
              </a:spcBef>
              <a:spcAft>
                <a:spcPts val="0"/>
              </a:spcAft>
              <a:buClr>
                <a:schemeClr val="dk1"/>
              </a:buClr>
              <a:buSzPts val="2200"/>
              <a:buChar char="○"/>
            </a:pPr>
            <a:r>
              <a:rPr lang="en" sz="2200">
                <a:solidFill>
                  <a:schemeClr val="dk1"/>
                </a:solidFill>
              </a:rPr>
              <a:t>Create objects and makes them available to your application</a:t>
            </a:r>
            <a:endParaRPr sz="2200">
              <a:solidFill>
                <a:schemeClr val="dk1"/>
              </a:solidFill>
            </a:endParaRPr>
          </a:p>
          <a:p>
            <a:pPr indent="-368300" lvl="1" marL="914400" rtl="0" algn="l">
              <a:spcBef>
                <a:spcPts val="0"/>
              </a:spcBef>
              <a:spcAft>
                <a:spcPts val="0"/>
              </a:spcAft>
              <a:buSzPts val="2200"/>
              <a:buChar char="○"/>
            </a:pPr>
            <a:r>
              <a:rPr lang="en" sz="2200">
                <a:solidFill>
                  <a:schemeClr val="dk1"/>
                </a:solidFill>
              </a:rPr>
              <a:t>Uses a declarative XML structure to define components that “live” in the container</a:t>
            </a:r>
            <a:br>
              <a:rPr lang="en" sz="2200"/>
            </a:br>
            <a:endParaRPr sz="2200"/>
          </a:p>
          <a:p>
            <a:pPr indent="-368300" lvl="0" marL="457200" rtl="0" algn="l">
              <a:spcBef>
                <a:spcPts val="0"/>
              </a:spcBef>
              <a:spcAft>
                <a:spcPts val="0"/>
              </a:spcAft>
              <a:buClr>
                <a:srgbClr val="073763"/>
              </a:buClr>
              <a:buSzPts val="2200"/>
              <a:buChar char="●"/>
            </a:pPr>
            <a:r>
              <a:rPr i="1" lang="en" sz="2200" u="sng">
                <a:solidFill>
                  <a:srgbClr val="073763"/>
                </a:solidFill>
              </a:rPr>
              <a:t>A Framework:</a:t>
            </a:r>
            <a:endParaRPr i="1" sz="2200" u="sng">
              <a:solidFill>
                <a:srgbClr val="073763"/>
              </a:solidFill>
            </a:endParaRPr>
          </a:p>
          <a:p>
            <a:pPr indent="-368300" lvl="1" marL="914400" rtl="0" algn="l">
              <a:spcBef>
                <a:spcPts val="0"/>
              </a:spcBef>
              <a:spcAft>
                <a:spcPts val="0"/>
              </a:spcAft>
              <a:buClr>
                <a:schemeClr val="dk1"/>
              </a:buClr>
              <a:buSzPts val="2200"/>
              <a:buChar char="○"/>
            </a:pPr>
            <a:r>
              <a:rPr lang="en" sz="2200">
                <a:solidFill>
                  <a:schemeClr val="dk1"/>
                </a:solidFill>
              </a:rPr>
              <a:t>Provides an infrastructure of classes that make it easier to accomplish tasks</a:t>
            </a:r>
            <a:endParaRPr sz="2200">
              <a:solidFill>
                <a:schemeClr val="dk1"/>
              </a:solidFill>
            </a:endParaRPr>
          </a:p>
          <a:p>
            <a:pPr indent="-368300" lvl="1" marL="914400" rtl="0" algn="l">
              <a:spcBef>
                <a:spcPts val="0"/>
              </a:spcBef>
              <a:spcAft>
                <a:spcPts val="0"/>
              </a:spcAft>
              <a:buClr>
                <a:schemeClr val="dk1"/>
              </a:buClr>
              <a:buSzPts val="2200"/>
              <a:buChar char="○"/>
            </a:pPr>
            <a:r>
              <a:rPr lang="en" sz="2200">
                <a:solidFill>
                  <a:schemeClr val="dk1"/>
                </a:solidFill>
              </a:rPr>
              <a:t>For example, Templates provides an abstraction away from details of dataAccess, remote calling.</a:t>
            </a:r>
            <a:endParaRPr sz="2200">
              <a:solidFill>
                <a:schemeClr val="dk1"/>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72"/>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Spring Expression Language (SPEL)</a:t>
            </a:r>
            <a:endParaRPr sz="2500"/>
          </a:p>
        </p:txBody>
      </p:sp>
      <p:pic>
        <p:nvPicPr>
          <p:cNvPr id="419" name="Google Shape;419;p72"/>
          <p:cNvPicPr preferRelativeResize="0"/>
          <p:nvPr/>
        </p:nvPicPr>
        <p:blipFill>
          <a:blip r:embed="rId3">
            <a:alphaModFix/>
          </a:blip>
          <a:stretch>
            <a:fillRect/>
          </a:stretch>
        </p:blipFill>
        <p:spPr>
          <a:xfrm>
            <a:off x="105350" y="931500"/>
            <a:ext cx="8976299" cy="39434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73"/>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Spring Expression Language (SPEL)</a:t>
            </a:r>
            <a:endParaRPr sz="2500"/>
          </a:p>
        </p:txBody>
      </p:sp>
      <p:sp>
        <p:nvSpPr>
          <p:cNvPr id="425" name="Google Shape;425;p73"/>
          <p:cNvSpPr txBox="1"/>
          <p:nvPr/>
        </p:nvSpPr>
        <p:spPr>
          <a:xfrm>
            <a:off x="179125" y="1771350"/>
            <a:ext cx="8462100" cy="800400"/>
          </a:xfrm>
          <a:prstGeom prst="rect">
            <a:avLst/>
          </a:prstGeom>
          <a:solidFill>
            <a:srgbClr val="9FC5E8"/>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t>SPEL has the variable systemProperties predefined, so you can use it in your expressions to access System properties.</a:t>
            </a:r>
            <a:endParaRPr sz="2000"/>
          </a:p>
        </p:txBody>
      </p:sp>
      <p:pic>
        <p:nvPicPr>
          <p:cNvPr id="426" name="Google Shape;426;p73"/>
          <p:cNvPicPr preferRelativeResize="0"/>
          <p:nvPr/>
        </p:nvPicPr>
        <p:blipFill>
          <a:blip r:embed="rId3">
            <a:alphaModFix/>
          </a:blip>
          <a:stretch>
            <a:fillRect/>
          </a:stretch>
        </p:blipFill>
        <p:spPr>
          <a:xfrm>
            <a:off x="1190725" y="2905425"/>
            <a:ext cx="6438900" cy="96202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74"/>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Spring Expression Language (SPEL)</a:t>
            </a:r>
            <a:endParaRPr sz="2500"/>
          </a:p>
        </p:txBody>
      </p:sp>
      <p:pic>
        <p:nvPicPr>
          <p:cNvPr id="432" name="Google Shape;432;p74"/>
          <p:cNvPicPr preferRelativeResize="0"/>
          <p:nvPr/>
        </p:nvPicPr>
        <p:blipFill>
          <a:blip r:embed="rId3">
            <a:alphaModFix/>
          </a:blip>
          <a:stretch>
            <a:fillRect/>
          </a:stretch>
        </p:blipFill>
        <p:spPr>
          <a:xfrm>
            <a:off x="152400" y="931500"/>
            <a:ext cx="8791575" cy="351472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75"/>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Spring Expression Language (SPEL)</a:t>
            </a:r>
            <a:endParaRPr sz="2500"/>
          </a:p>
        </p:txBody>
      </p:sp>
      <p:pic>
        <p:nvPicPr>
          <p:cNvPr id="438" name="Google Shape;438;p75"/>
          <p:cNvPicPr preferRelativeResize="0"/>
          <p:nvPr/>
        </p:nvPicPr>
        <p:blipFill>
          <a:blip r:embed="rId3">
            <a:alphaModFix/>
          </a:blip>
          <a:stretch>
            <a:fillRect/>
          </a:stretch>
        </p:blipFill>
        <p:spPr>
          <a:xfrm>
            <a:off x="152400" y="931500"/>
            <a:ext cx="8839199" cy="3417071"/>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76"/>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Spring Expression Language (SPEL)</a:t>
            </a:r>
            <a:endParaRPr sz="2500"/>
          </a:p>
        </p:txBody>
      </p:sp>
      <p:pic>
        <p:nvPicPr>
          <p:cNvPr id="444" name="Google Shape;444;p76"/>
          <p:cNvPicPr preferRelativeResize="0"/>
          <p:nvPr/>
        </p:nvPicPr>
        <p:blipFill>
          <a:blip r:embed="rId3">
            <a:alphaModFix/>
          </a:blip>
          <a:stretch>
            <a:fillRect/>
          </a:stretch>
        </p:blipFill>
        <p:spPr>
          <a:xfrm>
            <a:off x="152400" y="931500"/>
            <a:ext cx="8137006" cy="40596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77"/>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Spring Expression Language (SPEL)</a:t>
            </a:r>
            <a:endParaRPr sz="2500"/>
          </a:p>
        </p:txBody>
      </p:sp>
      <p:sp>
        <p:nvSpPr>
          <p:cNvPr id="450" name="Google Shape;450;p77"/>
          <p:cNvSpPr txBox="1"/>
          <p:nvPr/>
        </p:nvSpPr>
        <p:spPr>
          <a:xfrm>
            <a:off x="242850" y="981200"/>
            <a:ext cx="8350200" cy="9234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t>With the help of SpEL, we can access the contents of any Map or List in the context. We'll create new bean </a:t>
            </a:r>
            <a:r>
              <a:rPr i="1" lang="en" sz="1600"/>
              <a:t>workersHolder</a:t>
            </a:r>
            <a:r>
              <a:rPr lang="en" sz="1600"/>
              <a:t> that will store information about some workers and their salaries in a List and a Map:</a:t>
            </a:r>
            <a:endParaRPr sz="1550">
              <a:solidFill>
                <a:schemeClr val="dk1"/>
              </a:solidFill>
              <a:highlight>
                <a:srgbClr val="FFFFFF"/>
              </a:highlight>
            </a:endParaRPr>
          </a:p>
        </p:txBody>
      </p:sp>
      <p:pic>
        <p:nvPicPr>
          <p:cNvPr id="451" name="Google Shape;451;p77"/>
          <p:cNvPicPr preferRelativeResize="0"/>
          <p:nvPr/>
        </p:nvPicPr>
        <p:blipFill>
          <a:blip r:embed="rId3">
            <a:alphaModFix/>
          </a:blip>
          <a:stretch>
            <a:fillRect/>
          </a:stretch>
        </p:blipFill>
        <p:spPr>
          <a:xfrm>
            <a:off x="154925" y="1848776"/>
            <a:ext cx="4624325" cy="3212450"/>
          </a:xfrm>
          <a:prstGeom prst="rect">
            <a:avLst/>
          </a:prstGeom>
          <a:noFill/>
          <a:ln>
            <a:noFill/>
          </a:ln>
        </p:spPr>
      </p:pic>
      <p:pic>
        <p:nvPicPr>
          <p:cNvPr id="452" name="Google Shape;452;p77"/>
          <p:cNvPicPr preferRelativeResize="0"/>
          <p:nvPr/>
        </p:nvPicPr>
        <p:blipFill>
          <a:blip r:embed="rId4">
            <a:alphaModFix/>
          </a:blip>
          <a:stretch>
            <a:fillRect/>
          </a:stretch>
        </p:blipFill>
        <p:spPr>
          <a:xfrm>
            <a:off x="3794751" y="2912784"/>
            <a:ext cx="5349250" cy="1239092"/>
          </a:xfrm>
          <a:prstGeom prst="rect">
            <a:avLst/>
          </a:prstGeom>
          <a:noFill/>
          <a:ln>
            <a:noFill/>
          </a:ln>
          <a:effectLst>
            <a:outerShdw blurRad="57150" rotWithShape="0" algn="bl" dir="5400000" dist="19050">
              <a:srgbClr val="3C78D8">
                <a:alpha val="50000"/>
              </a:srgbClr>
            </a:outerShdw>
          </a:effectLst>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78"/>
          <p:cNvSpPr txBox="1"/>
          <p:nvPr>
            <p:ph type="title"/>
          </p:nvPr>
        </p:nvSpPr>
        <p:spPr>
          <a:xfrm>
            <a:off x="179125" y="2064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Reading for</a:t>
            </a:r>
            <a:r>
              <a:rPr lang="en" sz="2500">
                <a:solidFill>
                  <a:srgbClr val="1F1F1F"/>
                </a:solidFill>
                <a:highlight>
                  <a:srgbClr val="FFFFFF"/>
                </a:highlight>
              </a:rPr>
              <a:t> Expression Language</a:t>
            </a:r>
            <a:endParaRPr sz="2500"/>
          </a:p>
        </p:txBody>
      </p:sp>
      <p:sp>
        <p:nvSpPr>
          <p:cNvPr id="458" name="Google Shape;458;p78"/>
          <p:cNvSpPr txBox="1"/>
          <p:nvPr/>
        </p:nvSpPr>
        <p:spPr>
          <a:xfrm>
            <a:off x="61975" y="1032850"/>
            <a:ext cx="8871900" cy="38961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1F1F1F"/>
              </a:buClr>
              <a:buSzPts val="1800"/>
              <a:buChar char="●"/>
            </a:pPr>
            <a:r>
              <a:rPr lang="en" sz="1800">
                <a:solidFill>
                  <a:srgbClr val="1F1F1F"/>
                </a:solidFill>
                <a:highlight>
                  <a:srgbClr val="FFFFFF"/>
                </a:highlight>
              </a:rPr>
              <a:t>Using expressions in @Value to make your configurations more dynamic</a:t>
            </a:r>
            <a:endParaRPr sz="1800">
              <a:solidFill>
                <a:srgbClr val="1F1F1F"/>
              </a:solidFill>
              <a:highlight>
                <a:srgbClr val="FFFFFF"/>
              </a:highlight>
            </a:endParaRPr>
          </a:p>
          <a:p>
            <a:pPr indent="457200" lvl="0" marL="0" rtl="0" algn="l">
              <a:lnSpc>
                <a:spcPct val="115000"/>
              </a:lnSpc>
              <a:spcBef>
                <a:spcPts val="1400"/>
              </a:spcBef>
              <a:spcAft>
                <a:spcPts val="0"/>
              </a:spcAft>
              <a:buNone/>
            </a:pPr>
            <a:r>
              <a:rPr lang="en" sz="1800" u="sng">
                <a:solidFill>
                  <a:schemeClr val="hlink"/>
                </a:solidFill>
                <a:highlight>
                  <a:srgbClr val="FFFFFF"/>
                </a:highlight>
              </a:rPr>
              <a:t>https://stackabuse.com/the-value-annotation-in-spring/</a:t>
            </a:r>
            <a:endParaRPr sz="1800" u="sng">
              <a:solidFill>
                <a:schemeClr val="hlink"/>
              </a:solidFill>
              <a:highlight>
                <a:srgbClr val="FFFFFF"/>
              </a:highlight>
            </a:endParaRPr>
          </a:p>
          <a:p>
            <a:pPr indent="-342900" lvl="0" marL="457200" rtl="0" algn="l">
              <a:lnSpc>
                <a:spcPct val="115000"/>
              </a:lnSpc>
              <a:spcBef>
                <a:spcPts val="1400"/>
              </a:spcBef>
              <a:spcAft>
                <a:spcPts val="0"/>
              </a:spcAft>
              <a:buClr>
                <a:srgbClr val="1F1F1F"/>
              </a:buClr>
              <a:buSzPts val="1800"/>
              <a:buChar char="●"/>
            </a:pPr>
            <a:r>
              <a:rPr lang="en" sz="1800">
                <a:solidFill>
                  <a:srgbClr val="1F1F1F"/>
                </a:solidFill>
                <a:highlight>
                  <a:srgbClr val="FFFFFF"/>
                </a:highlight>
              </a:rPr>
              <a:t>See the power of Spring Expression Language (SPEL)</a:t>
            </a:r>
            <a:endParaRPr sz="1800">
              <a:solidFill>
                <a:srgbClr val="1F1F1F"/>
              </a:solidFill>
              <a:highlight>
                <a:srgbClr val="FFFFFF"/>
              </a:highlight>
            </a:endParaRPr>
          </a:p>
          <a:p>
            <a:pPr indent="457200" lvl="0" marL="0" rtl="0" algn="l">
              <a:lnSpc>
                <a:spcPct val="115000"/>
              </a:lnSpc>
              <a:spcBef>
                <a:spcPts val="1400"/>
              </a:spcBef>
              <a:spcAft>
                <a:spcPts val="0"/>
              </a:spcAft>
              <a:buNone/>
            </a:pPr>
            <a:r>
              <a:rPr lang="en" sz="1800" u="sng">
                <a:solidFill>
                  <a:schemeClr val="hlink"/>
                </a:solidFill>
                <a:highlight>
                  <a:srgbClr val="FFFFFF"/>
                </a:highlight>
                <a:hlinkClick r:id="rId3"/>
              </a:rPr>
              <a:t>https://www.baeldung.com/spring-expression-language</a:t>
            </a:r>
            <a:endParaRPr sz="1700">
              <a:solidFill>
                <a:srgbClr val="1F1F1F"/>
              </a:solidFill>
              <a:highlight>
                <a:srgbClr val="FFFFFF"/>
              </a:highlight>
            </a:endParaRPr>
          </a:p>
          <a:p>
            <a:pPr indent="-336550" lvl="0" marL="457200" rtl="0" algn="l">
              <a:lnSpc>
                <a:spcPct val="115000"/>
              </a:lnSpc>
              <a:spcBef>
                <a:spcPts val="1400"/>
              </a:spcBef>
              <a:spcAft>
                <a:spcPts val="0"/>
              </a:spcAft>
              <a:buClr>
                <a:srgbClr val="1F1F1F"/>
              </a:buClr>
              <a:buSzPts val="1700"/>
              <a:buChar char="●"/>
            </a:pPr>
            <a:r>
              <a:rPr lang="en" sz="1700">
                <a:solidFill>
                  <a:srgbClr val="1F1F1F"/>
                </a:solidFill>
                <a:highlight>
                  <a:srgbClr val="FFFFFF"/>
                </a:highlight>
              </a:rPr>
              <a:t>Why do we use Conditionals in our Spring application development?</a:t>
            </a:r>
            <a:endParaRPr sz="1700">
              <a:solidFill>
                <a:srgbClr val="1F1F1F"/>
              </a:solidFill>
              <a:highlight>
                <a:srgbClr val="FFFFFF"/>
              </a:highlight>
            </a:endParaRPr>
          </a:p>
          <a:p>
            <a:pPr indent="457200" lvl="0" marL="0" rtl="0" algn="l">
              <a:lnSpc>
                <a:spcPct val="115000"/>
              </a:lnSpc>
              <a:spcBef>
                <a:spcPts val="1400"/>
              </a:spcBef>
              <a:spcAft>
                <a:spcPts val="0"/>
              </a:spcAft>
              <a:buNone/>
            </a:pPr>
            <a:r>
              <a:rPr lang="en" sz="1700" u="sng">
                <a:solidFill>
                  <a:schemeClr val="hlink"/>
                </a:solidFill>
                <a:highlight>
                  <a:srgbClr val="FFFFFF"/>
                </a:highlight>
                <a:hlinkClick r:id="rId4"/>
              </a:rPr>
              <a:t>https://reflectoring.io/spring-boot-conditionals/</a:t>
            </a:r>
            <a:endParaRPr sz="1700" u="sng">
              <a:solidFill>
                <a:schemeClr val="hlink"/>
              </a:solidFill>
              <a:highlight>
                <a:srgbClr val="FFFFFF"/>
              </a:highlight>
            </a:endParaRPr>
          </a:p>
          <a:p>
            <a:pPr indent="457200" lvl="0" marL="0" rtl="0" algn="l">
              <a:lnSpc>
                <a:spcPct val="115000"/>
              </a:lnSpc>
              <a:spcBef>
                <a:spcPts val="1400"/>
              </a:spcBef>
              <a:spcAft>
                <a:spcPts val="0"/>
              </a:spcAft>
              <a:buNone/>
            </a:pPr>
            <a:r>
              <a:rPr lang="en" sz="1700" u="sng">
                <a:solidFill>
                  <a:schemeClr val="hlink"/>
                </a:solidFill>
                <a:highlight>
                  <a:srgbClr val="FFFFFF"/>
                </a:highlight>
                <a:hlinkClick r:id="rId5"/>
              </a:rPr>
              <a:t>https://sodocumentation.net/spring/topic/4732/conditional-bean-registration-in-spring</a:t>
            </a:r>
            <a:endParaRPr sz="1700" u="sng">
              <a:solidFill>
                <a:schemeClr val="hlink"/>
              </a:solidFill>
              <a:highlight>
                <a:srgbClr val="FFFFFF"/>
              </a:highlight>
            </a:endParaRPr>
          </a:p>
          <a:p>
            <a:pPr indent="457200" lvl="0" marL="0" rtl="0" algn="l">
              <a:lnSpc>
                <a:spcPct val="115000"/>
              </a:lnSpc>
              <a:spcBef>
                <a:spcPts val="1400"/>
              </a:spcBef>
              <a:spcAft>
                <a:spcPts val="0"/>
              </a:spcAft>
              <a:buNone/>
            </a:pPr>
            <a:r>
              <a:t/>
            </a:r>
            <a:endParaRPr sz="1800" u="sng">
              <a:solidFill>
                <a:schemeClr val="hlink"/>
              </a:solidFill>
              <a:highlight>
                <a:srgbClr val="FFFFFF"/>
              </a:highlight>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79"/>
          <p:cNvSpPr txBox="1"/>
          <p:nvPr>
            <p:ph type="title"/>
          </p:nvPr>
        </p:nvSpPr>
        <p:spPr>
          <a:xfrm>
            <a:off x="179125" y="206400"/>
            <a:ext cx="58734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Aspect Oriented Programming</a:t>
            </a:r>
            <a:endParaRPr sz="2500"/>
          </a:p>
        </p:txBody>
      </p:sp>
      <p:sp>
        <p:nvSpPr>
          <p:cNvPr id="464" name="Google Shape;464;p79"/>
          <p:cNvSpPr txBox="1"/>
          <p:nvPr/>
        </p:nvSpPr>
        <p:spPr>
          <a:xfrm>
            <a:off x="390125" y="1084913"/>
            <a:ext cx="8014500" cy="1015800"/>
          </a:xfrm>
          <a:prstGeom prst="rect">
            <a:avLst/>
          </a:prstGeom>
          <a:solidFill>
            <a:srgbClr val="9FC5E8"/>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t>AOP is a programming paradigm that aims to increase modularity by allowing the separation of </a:t>
            </a:r>
            <a:r>
              <a:rPr b="1" lang="en" sz="1800">
                <a:highlight>
                  <a:schemeClr val="accent6"/>
                </a:highlight>
              </a:rPr>
              <a:t>cross-cutting concerns</a:t>
            </a:r>
            <a:r>
              <a:rPr b="1" lang="en" sz="1800"/>
              <a:t>.</a:t>
            </a:r>
            <a:r>
              <a:rPr lang="en" sz="1800"/>
              <a:t> It does this by adding additional behavior to existing code without modifying the code itself.</a:t>
            </a:r>
            <a:endParaRPr sz="1800"/>
          </a:p>
        </p:txBody>
      </p:sp>
      <p:sp>
        <p:nvSpPr>
          <p:cNvPr id="465" name="Google Shape;465;p79"/>
          <p:cNvSpPr txBox="1"/>
          <p:nvPr/>
        </p:nvSpPr>
        <p:spPr>
          <a:xfrm>
            <a:off x="417125" y="2571750"/>
            <a:ext cx="7960500" cy="20163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Char char="●"/>
            </a:pPr>
            <a:r>
              <a:rPr lang="en" sz="1700"/>
              <a:t>In object-oriented languages, the system structure is based on the idea of classes and class hierarchies. Inheritance allows you to modularize the system, eliminating the need to duplicate code. </a:t>
            </a:r>
            <a:br>
              <a:rPr lang="en" sz="1700"/>
            </a:br>
            <a:endParaRPr sz="1700"/>
          </a:p>
          <a:p>
            <a:pPr indent="-336550" lvl="0" marL="457200" rtl="0" algn="l">
              <a:spcBef>
                <a:spcPts val="0"/>
              </a:spcBef>
              <a:spcAft>
                <a:spcPts val="0"/>
              </a:spcAft>
              <a:buSzPts val="1700"/>
              <a:buChar char="●"/>
            </a:pPr>
            <a:r>
              <a:rPr lang="en" sz="1700"/>
              <a:t>However, there are always aspects that are transversal to this structure: the most classic example is the control of execution permissions of certain methods in a class.</a:t>
            </a:r>
            <a:endParaRPr sz="1700"/>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80"/>
          <p:cNvSpPr txBox="1"/>
          <p:nvPr>
            <p:ph type="title"/>
          </p:nvPr>
        </p:nvSpPr>
        <p:spPr>
          <a:xfrm>
            <a:off x="179125" y="206400"/>
            <a:ext cx="58734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Aspect Oriented Programming</a:t>
            </a:r>
            <a:endParaRPr sz="2500"/>
          </a:p>
        </p:txBody>
      </p:sp>
      <p:pic>
        <p:nvPicPr>
          <p:cNvPr id="471" name="Google Shape;471;p80"/>
          <p:cNvPicPr preferRelativeResize="0"/>
          <p:nvPr/>
        </p:nvPicPr>
        <p:blipFill>
          <a:blip r:embed="rId3">
            <a:alphaModFix/>
          </a:blip>
          <a:stretch>
            <a:fillRect/>
          </a:stretch>
        </p:blipFill>
        <p:spPr>
          <a:xfrm>
            <a:off x="2751075" y="1246750"/>
            <a:ext cx="6392924" cy="3173775"/>
          </a:xfrm>
          <a:prstGeom prst="rect">
            <a:avLst/>
          </a:prstGeom>
          <a:noFill/>
          <a:ln>
            <a:noFill/>
          </a:ln>
        </p:spPr>
      </p:pic>
      <p:sp>
        <p:nvSpPr>
          <p:cNvPr id="472" name="Google Shape;472;p80"/>
          <p:cNvSpPr txBox="1"/>
          <p:nvPr/>
        </p:nvSpPr>
        <p:spPr>
          <a:xfrm>
            <a:off x="123950" y="1057850"/>
            <a:ext cx="2685300" cy="3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In AOP, the elements that are transversal to the structure of the system and can be modularized thanks to the constructions provided by the paradigm are called </a:t>
            </a:r>
            <a:r>
              <a:rPr b="1" lang="en" sz="1700"/>
              <a:t>aspects</a:t>
            </a:r>
            <a:r>
              <a:rPr lang="en" sz="1700"/>
              <a:t>. In the example, execution permission control, modularized through AOP, would be one aspect.</a:t>
            </a:r>
            <a:endParaRPr sz="1700"/>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81"/>
          <p:cNvSpPr txBox="1"/>
          <p:nvPr>
            <p:ph type="title"/>
          </p:nvPr>
        </p:nvSpPr>
        <p:spPr>
          <a:xfrm>
            <a:off x="179125" y="206400"/>
            <a:ext cx="58734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2500">
                <a:solidFill>
                  <a:srgbClr val="1F1F1F"/>
                </a:solidFill>
                <a:highlight>
                  <a:srgbClr val="FFFFFF"/>
                </a:highlight>
              </a:rPr>
              <a:t>Aspect Oriented Programming</a:t>
            </a:r>
            <a:endParaRPr sz="2500"/>
          </a:p>
        </p:txBody>
      </p:sp>
      <p:sp>
        <p:nvSpPr>
          <p:cNvPr id="478" name="Google Shape;478;p81"/>
          <p:cNvSpPr txBox="1"/>
          <p:nvPr/>
        </p:nvSpPr>
        <p:spPr>
          <a:xfrm>
            <a:off x="335950" y="1002125"/>
            <a:ext cx="8118000" cy="41097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Char char="●"/>
            </a:pPr>
            <a:r>
              <a:rPr lang="en" sz="1700"/>
              <a:t>Aspect-oriented Programming (AOP) complements Object-oriented Programming (OOP) by providing another way of thinking about program structure. </a:t>
            </a:r>
            <a:br>
              <a:rPr lang="en" sz="1700"/>
            </a:br>
            <a:endParaRPr sz="1700"/>
          </a:p>
          <a:p>
            <a:pPr indent="-336550" lvl="0" marL="457200" rtl="0" algn="l">
              <a:spcBef>
                <a:spcPts val="0"/>
              </a:spcBef>
              <a:spcAft>
                <a:spcPts val="0"/>
              </a:spcAft>
              <a:buSzPts val="1700"/>
              <a:buChar char="●"/>
            </a:pPr>
            <a:r>
              <a:rPr lang="en" sz="1700"/>
              <a:t>The key unit of modularity in OOP is the class, whereas in AOP the unit of modularity is the aspect. </a:t>
            </a:r>
            <a:br>
              <a:rPr lang="en" sz="1700"/>
            </a:br>
            <a:endParaRPr sz="1700"/>
          </a:p>
          <a:p>
            <a:pPr indent="-336550" lvl="0" marL="457200" rtl="0" algn="l">
              <a:spcBef>
                <a:spcPts val="0"/>
              </a:spcBef>
              <a:spcAft>
                <a:spcPts val="0"/>
              </a:spcAft>
              <a:buSzPts val="1700"/>
              <a:buChar char="●"/>
            </a:pPr>
            <a:r>
              <a:rPr lang="en" sz="1700"/>
              <a:t>Aspects enable the modularization of concerns (such as transaction management) that cut across multiple types and objects. (Such concerns are often termed "crosscutting" concerns in AOP literature.)</a:t>
            </a:r>
            <a:br>
              <a:rPr lang="en" sz="1700"/>
            </a:br>
            <a:endParaRPr sz="1700"/>
          </a:p>
          <a:p>
            <a:pPr indent="-336550" lvl="0" marL="457200" rtl="0" algn="l">
              <a:spcBef>
                <a:spcPts val="0"/>
              </a:spcBef>
              <a:spcAft>
                <a:spcPts val="0"/>
              </a:spcAft>
              <a:buSzPts val="1700"/>
              <a:buChar char="●"/>
            </a:pPr>
            <a:r>
              <a:rPr lang="en" sz="1700"/>
              <a:t>One of the key components of Spring is the AOP framework. While the Spring IoC container does not depend on AOP (meaning you do not need to use AOP if you don’t want to), AOP complements Spring IoC to provide a very capable middleware solution.</a:t>
            </a:r>
            <a:endParaRPr sz="1650">
              <a:solidFill>
                <a:srgbClr val="FFFFFF"/>
              </a:solidFill>
              <a:highlight>
                <a:srgbClr val="1B1F23"/>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9"/>
          <p:cNvSpPr txBox="1"/>
          <p:nvPr>
            <p:ph type="title"/>
          </p:nvPr>
        </p:nvSpPr>
        <p:spPr>
          <a:xfrm>
            <a:off x="311700" y="378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Spring?</a:t>
            </a:r>
            <a:endParaRPr/>
          </a:p>
        </p:txBody>
      </p:sp>
      <p:sp>
        <p:nvSpPr>
          <p:cNvPr id="89" name="Google Shape;89;p19"/>
          <p:cNvSpPr txBox="1"/>
          <p:nvPr>
            <p:ph idx="1" type="body"/>
          </p:nvPr>
        </p:nvSpPr>
        <p:spPr>
          <a:xfrm>
            <a:off x="311700" y="1152475"/>
            <a:ext cx="8520600" cy="3911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Char char="●"/>
            </a:pPr>
            <a:r>
              <a:rPr lang="en" sz="2400">
                <a:solidFill>
                  <a:schemeClr val="dk1"/>
                </a:solidFill>
              </a:rPr>
              <a:t>Spring is a lightweight framework that addresses each </a:t>
            </a:r>
            <a:r>
              <a:rPr b="1" i="1" lang="en" sz="2400">
                <a:solidFill>
                  <a:schemeClr val="dk1"/>
                </a:solidFill>
              </a:rPr>
              <a:t>tier</a:t>
            </a:r>
            <a:r>
              <a:rPr lang="en" sz="2400">
                <a:solidFill>
                  <a:schemeClr val="dk1"/>
                </a:solidFill>
              </a:rPr>
              <a:t> in a Web application</a:t>
            </a:r>
            <a:endParaRPr sz="2400">
              <a:solidFill>
                <a:schemeClr val="dk1"/>
              </a:solidFill>
            </a:endParaRPr>
          </a:p>
          <a:p>
            <a:pPr indent="-381000" lvl="1" marL="914400" rtl="0" algn="l">
              <a:spcBef>
                <a:spcPts val="0"/>
              </a:spcBef>
              <a:spcAft>
                <a:spcPts val="0"/>
              </a:spcAft>
              <a:buClr>
                <a:schemeClr val="dk1"/>
              </a:buClr>
              <a:buSzPts val="2400"/>
              <a:buChar char="○"/>
            </a:pPr>
            <a:r>
              <a:rPr b="1" lang="en" sz="2400">
                <a:solidFill>
                  <a:schemeClr val="dk1"/>
                </a:solidFill>
              </a:rPr>
              <a:t>Presentation Layer:</a:t>
            </a:r>
            <a:r>
              <a:rPr lang="en" sz="2400">
                <a:solidFill>
                  <a:schemeClr val="dk1"/>
                </a:solidFill>
              </a:rPr>
              <a:t> An </a:t>
            </a:r>
            <a:r>
              <a:rPr i="1" lang="en" sz="2400">
                <a:solidFill>
                  <a:schemeClr val="dk1"/>
                </a:solidFill>
              </a:rPr>
              <a:t>MVC framework</a:t>
            </a:r>
            <a:r>
              <a:rPr lang="en" sz="2400">
                <a:solidFill>
                  <a:schemeClr val="dk1"/>
                </a:solidFill>
              </a:rPr>
              <a:t> that is most similar to </a:t>
            </a:r>
            <a:r>
              <a:rPr i="1" lang="en" sz="2400">
                <a:solidFill>
                  <a:schemeClr val="dk1"/>
                </a:solidFill>
              </a:rPr>
              <a:t>Struts</a:t>
            </a:r>
            <a:r>
              <a:rPr lang="en" sz="2400">
                <a:solidFill>
                  <a:schemeClr val="dk1"/>
                </a:solidFill>
              </a:rPr>
              <a:t> but is more powerful and easier to use.</a:t>
            </a:r>
            <a:endParaRPr sz="2400">
              <a:solidFill>
                <a:schemeClr val="dk1"/>
              </a:solidFill>
            </a:endParaRPr>
          </a:p>
          <a:p>
            <a:pPr indent="-381000" lvl="1" marL="914400" rtl="0" algn="l">
              <a:spcBef>
                <a:spcPts val="0"/>
              </a:spcBef>
              <a:spcAft>
                <a:spcPts val="0"/>
              </a:spcAft>
              <a:buClr>
                <a:schemeClr val="dk1"/>
              </a:buClr>
              <a:buSzPts val="2400"/>
              <a:buChar char="○"/>
            </a:pPr>
            <a:r>
              <a:rPr b="1" lang="en" sz="2400">
                <a:solidFill>
                  <a:schemeClr val="dk1"/>
                </a:solidFill>
              </a:rPr>
              <a:t>Business layer</a:t>
            </a:r>
            <a:r>
              <a:rPr lang="en" sz="2400">
                <a:solidFill>
                  <a:schemeClr val="dk1"/>
                </a:solidFill>
              </a:rPr>
              <a:t>: Lightweight </a:t>
            </a:r>
            <a:r>
              <a:rPr i="1" lang="en" sz="2400">
                <a:solidFill>
                  <a:schemeClr val="dk1"/>
                </a:solidFill>
              </a:rPr>
              <a:t>IoC container</a:t>
            </a:r>
            <a:r>
              <a:rPr lang="en" sz="2400">
                <a:solidFill>
                  <a:schemeClr val="dk1"/>
                </a:solidFill>
              </a:rPr>
              <a:t> and </a:t>
            </a:r>
            <a:r>
              <a:rPr i="1" lang="en" sz="2400">
                <a:solidFill>
                  <a:schemeClr val="dk1"/>
                </a:solidFill>
              </a:rPr>
              <a:t>AOP</a:t>
            </a:r>
            <a:r>
              <a:rPr lang="en" sz="2400">
                <a:solidFill>
                  <a:schemeClr val="dk1"/>
                </a:solidFill>
              </a:rPr>
              <a:t> support</a:t>
            </a:r>
            <a:endParaRPr sz="2400">
              <a:solidFill>
                <a:schemeClr val="dk1"/>
              </a:solidFill>
            </a:endParaRPr>
          </a:p>
          <a:p>
            <a:pPr indent="-381000" lvl="1" marL="914400" rtl="0" algn="l">
              <a:spcBef>
                <a:spcPts val="0"/>
              </a:spcBef>
              <a:spcAft>
                <a:spcPts val="0"/>
              </a:spcAft>
              <a:buClr>
                <a:schemeClr val="dk1"/>
              </a:buClr>
              <a:buSzPts val="2400"/>
              <a:buChar char="○"/>
            </a:pPr>
            <a:r>
              <a:rPr b="1" lang="en" sz="2400">
                <a:solidFill>
                  <a:schemeClr val="dk1"/>
                </a:solidFill>
              </a:rPr>
              <a:t>Persistence layer</a:t>
            </a:r>
            <a:r>
              <a:rPr lang="en" sz="2400">
                <a:solidFill>
                  <a:schemeClr val="dk1"/>
                </a:solidFill>
              </a:rPr>
              <a:t>: </a:t>
            </a:r>
            <a:r>
              <a:rPr i="1" lang="en" sz="2400">
                <a:solidFill>
                  <a:schemeClr val="dk1"/>
                </a:solidFill>
              </a:rPr>
              <a:t>DAO template </a:t>
            </a:r>
            <a:r>
              <a:rPr lang="en" sz="2400">
                <a:solidFill>
                  <a:schemeClr val="dk1"/>
                </a:solidFill>
              </a:rPr>
              <a:t>support for popular </a:t>
            </a:r>
            <a:r>
              <a:rPr i="1" lang="en" sz="2400">
                <a:solidFill>
                  <a:schemeClr val="dk1"/>
                </a:solidFill>
              </a:rPr>
              <a:t>ORMs</a:t>
            </a:r>
            <a:r>
              <a:rPr lang="en" sz="2400">
                <a:solidFill>
                  <a:schemeClr val="dk1"/>
                </a:solidFill>
              </a:rPr>
              <a:t> and </a:t>
            </a:r>
            <a:r>
              <a:rPr i="1" lang="en" sz="2400">
                <a:solidFill>
                  <a:schemeClr val="dk1"/>
                </a:solidFill>
              </a:rPr>
              <a:t>JDBC</a:t>
            </a:r>
            <a:endParaRPr i="1" sz="2400">
              <a:solidFill>
                <a:schemeClr val="dk1"/>
              </a:solidFill>
            </a:endParaRPr>
          </a:p>
          <a:p>
            <a:pPr indent="0" lvl="0" marL="457200" rtl="0" algn="l">
              <a:spcBef>
                <a:spcPts val="1200"/>
              </a:spcBef>
              <a:spcAft>
                <a:spcPts val="1200"/>
              </a:spcAft>
              <a:buNone/>
            </a:pPr>
            <a:r>
              <a:t/>
            </a:r>
            <a:endParaRPr sz="1700">
              <a:solidFill>
                <a:schemeClr val="dk1"/>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82"/>
          <p:cNvSpPr txBox="1"/>
          <p:nvPr>
            <p:ph type="title"/>
          </p:nvPr>
        </p:nvSpPr>
        <p:spPr>
          <a:xfrm>
            <a:off x="179125" y="206400"/>
            <a:ext cx="587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AOP Concepts and Terminology</a:t>
            </a:r>
            <a:endParaRPr/>
          </a:p>
          <a:p>
            <a:pPr indent="0" lvl="0" marL="0" rtl="0" algn="l">
              <a:lnSpc>
                <a:spcPct val="115000"/>
              </a:lnSpc>
              <a:spcBef>
                <a:spcPts val="0"/>
              </a:spcBef>
              <a:spcAft>
                <a:spcPts val="0"/>
              </a:spcAft>
              <a:buSzPts val="990"/>
              <a:buNone/>
            </a:pPr>
            <a:r>
              <a:t/>
            </a:r>
            <a:endParaRPr sz="2500">
              <a:solidFill>
                <a:srgbClr val="1F1F1F"/>
              </a:solidFill>
              <a:highlight>
                <a:srgbClr val="FFFFFF"/>
              </a:highlight>
            </a:endParaRPr>
          </a:p>
        </p:txBody>
      </p:sp>
      <p:sp>
        <p:nvSpPr>
          <p:cNvPr id="484" name="Google Shape;484;p82"/>
          <p:cNvSpPr txBox="1"/>
          <p:nvPr/>
        </p:nvSpPr>
        <p:spPr>
          <a:xfrm>
            <a:off x="247875" y="919225"/>
            <a:ext cx="8324700" cy="14040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2700"/>
              </a:spcBef>
              <a:spcAft>
                <a:spcPts val="0"/>
              </a:spcAft>
              <a:buNone/>
            </a:pPr>
            <a:r>
              <a:rPr b="1" lang="en" sz="2200">
                <a:solidFill>
                  <a:schemeClr val="dk1"/>
                </a:solidFill>
                <a:highlight>
                  <a:srgbClr val="FFFFFF"/>
                </a:highlight>
              </a:rPr>
              <a:t>Business Object</a:t>
            </a:r>
            <a:endParaRPr b="1" sz="2200">
              <a:solidFill>
                <a:schemeClr val="dk1"/>
              </a:solidFill>
              <a:highlight>
                <a:srgbClr val="FFFFFF"/>
              </a:highlight>
            </a:endParaRPr>
          </a:p>
          <a:p>
            <a:pPr indent="0" lvl="0" marL="0" rtl="0" algn="l">
              <a:lnSpc>
                <a:spcPct val="133400"/>
              </a:lnSpc>
              <a:spcBef>
                <a:spcPts val="1700"/>
              </a:spcBef>
              <a:spcAft>
                <a:spcPts val="800"/>
              </a:spcAft>
              <a:buNone/>
            </a:pPr>
            <a:r>
              <a:rPr lang="en" sz="1750">
                <a:solidFill>
                  <a:schemeClr val="dk1"/>
                </a:solidFill>
                <a:highlight>
                  <a:srgbClr val="FFFFFF"/>
                </a:highlight>
              </a:rPr>
              <a:t>A business object is a normal class that has a normal business logic. Let's look at a simple example of a business object where we just add two numbers:</a:t>
            </a:r>
            <a:endParaRPr sz="1750">
              <a:solidFill>
                <a:schemeClr val="dk1"/>
              </a:solidFill>
              <a:highlight>
                <a:srgbClr val="FFFFFF"/>
              </a:highlight>
            </a:endParaRPr>
          </a:p>
        </p:txBody>
      </p:sp>
      <p:pic>
        <p:nvPicPr>
          <p:cNvPr id="485" name="Google Shape;485;p82"/>
          <p:cNvPicPr preferRelativeResize="0"/>
          <p:nvPr/>
        </p:nvPicPr>
        <p:blipFill>
          <a:blip r:embed="rId3">
            <a:alphaModFix/>
          </a:blip>
          <a:stretch>
            <a:fillRect/>
          </a:stretch>
        </p:blipFill>
        <p:spPr>
          <a:xfrm>
            <a:off x="464750" y="2571750"/>
            <a:ext cx="4033775" cy="1905525"/>
          </a:xfrm>
          <a:prstGeom prst="rect">
            <a:avLst/>
          </a:prstGeom>
          <a:noFill/>
          <a:ln>
            <a:noFill/>
          </a:ln>
        </p:spPr>
      </p:pic>
      <p:sp>
        <p:nvSpPr>
          <p:cNvPr id="486" name="Google Shape;486;p82"/>
          <p:cNvSpPr txBox="1"/>
          <p:nvPr/>
        </p:nvSpPr>
        <p:spPr>
          <a:xfrm>
            <a:off x="5179150" y="2664700"/>
            <a:ext cx="32385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50">
                <a:solidFill>
                  <a:schemeClr val="dk1"/>
                </a:solidFill>
                <a:highlight>
                  <a:srgbClr val="FFFFFF"/>
                </a:highlight>
              </a:rPr>
              <a:t>Note that this class is a normal class with business logic, without any Spring-related annotations.</a:t>
            </a:r>
            <a:endParaRPr sz="1800"/>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83"/>
          <p:cNvSpPr txBox="1"/>
          <p:nvPr>
            <p:ph type="title"/>
          </p:nvPr>
        </p:nvSpPr>
        <p:spPr>
          <a:xfrm>
            <a:off x="179125" y="206400"/>
            <a:ext cx="587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t>AOP Concepts and Terminology</a:t>
            </a:r>
            <a:endParaRPr/>
          </a:p>
          <a:p>
            <a:pPr indent="0" lvl="0" marL="0" rtl="0" algn="l">
              <a:lnSpc>
                <a:spcPct val="115000"/>
              </a:lnSpc>
              <a:spcBef>
                <a:spcPts val="0"/>
              </a:spcBef>
              <a:spcAft>
                <a:spcPts val="0"/>
              </a:spcAft>
              <a:buSzPts val="990"/>
              <a:buNone/>
            </a:pPr>
            <a:r>
              <a:t/>
            </a:r>
            <a:endParaRPr sz="2500">
              <a:solidFill>
                <a:srgbClr val="1F1F1F"/>
              </a:solidFill>
              <a:highlight>
                <a:srgbClr val="FFFFFF"/>
              </a:highlight>
            </a:endParaRPr>
          </a:p>
        </p:txBody>
      </p:sp>
      <p:sp>
        <p:nvSpPr>
          <p:cNvPr id="492" name="Google Shape;492;p83"/>
          <p:cNvSpPr txBox="1"/>
          <p:nvPr/>
        </p:nvSpPr>
        <p:spPr>
          <a:xfrm>
            <a:off x="423450" y="950200"/>
            <a:ext cx="8138700" cy="18660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2700"/>
              </a:spcBef>
              <a:spcAft>
                <a:spcPts val="0"/>
              </a:spcAft>
              <a:buNone/>
            </a:pPr>
            <a:r>
              <a:rPr b="1" lang="en" sz="2200">
                <a:solidFill>
                  <a:schemeClr val="dk1"/>
                </a:solidFill>
                <a:highlight>
                  <a:srgbClr val="FFFFFF"/>
                </a:highlight>
              </a:rPr>
              <a:t>Aspect</a:t>
            </a:r>
            <a:endParaRPr b="1" sz="2200">
              <a:solidFill>
                <a:schemeClr val="dk1"/>
              </a:solidFill>
              <a:highlight>
                <a:srgbClr val="FFFFFF"/>
              </a:highlight>
            </a:endParaRPr>
          </a:p>
          <a:p>
            <a:pPr indent="0" lvl="0" marL="0" rtl="0" algn="l">
              <a:lnSpc>
                <a:spcPct val="133400"/>
              </a:lnSpc>
              <a:spcBef>
                <a:spcPts val="1700"/>
              </a:spcBef>
              <a:spcAft>
                <a:spcPts val="0"/>
              </a:spcAft>
              <a:buNone/>
            </a:pPr>
            <a:r>
              <a:rPr lang="en" sz="1750">
                <a:solidFill>
                  <a:schemeClr val="dk1"/>
                </a:solidFill>
                <a:highlight>
                  <a:srgbClr val="FFFFFF"/>
                </a:highlight>
              </a:rPr>
              <a:t>An aspect is a modularization of a concern that cuts across multiple classes. Unified logging can be an example of such cross-cutting concern.</a:t>
            </a:r>
            <a:endParaRPr sz="1750">
              <a:solidFill>
                <a:schemeClr val="dk1"/>
              </a:solidFill>
              <a:highlight>
                <a:srgbClr val="FFFFFF"/>
              </a:highlight>
            </a:endParaRPr>
          </a:p>
          <a:p>
            <a:pPr indent="0" lvl="0" marL="0" rtl="0" algn="l">
              <a:lnSpc>
                <a:spcPct val="133400"/>
              </a:lnSpc>
              <a:spcBef>
                <a:spcPts val="800"/>
              </a:spcBef>
              <a:spcAft>
                <a:spcPts val="800"/>
              </a:spcAft>
              <a:buNone/>
            </a:pPr>
            <a:r>
              <a:rPr lang="en" sz="1750">
                <a:solidFill>
                  <a:schemeClr val="dk1"/>
                </a:solidFill>
                <a:highlight>
                  <a:srgbClr val="FFFFFF"/>
                </a:highlight>
              </a:rPr>
              <a:t>Let's see how we define a simple Aspect:</a:t>
            </a:r>
            <a:endParaRPr sz="1750">
              <a:solidFill>
                <a:schemeClr val="dk1"/>
              </a:solidFill>
              <a:highlight>
                <a:srgbClr val="FFFFFF"/>
              </a:highlight>
            </a:endParaRPr>
          </a:p>
        </p:txBody>
      </p:sp>
      <p:pic>
        <p:nvPicPr>
          <p:cNvPr id="493" name="Google Shape;493;p83"/>
          <p:cNvPicPr preferRelativeResize="0"/>
          <p:nvPr/>
        </p:nvPicPr>
        <p:blipFill>
          <a:blip r:embed="rId3">
            <a:alphaModFix/>
          </a:blip>
          <a:stretch>
            <a:fillRect/>
          </a:stretch>
        </p:blipFill>
        <p:spPr>
          <a:xfrm>
            <a:off x="906375" y="2962175"/>
            <a:ext cx="6859500" cy="1451925"/>
          </a:xfrm>
          <a:prstGeom prst="rect">
            <a:avLst/>
          </a:prstGeom>
          <a:noFill/>
          <a:ln>
            <a:noFill/>
          </a:ln>
        </p:spPr>
      </p:pic>
      <p:sp>
        <p:nvSpPr>
          <p:cNvPr id="494" name="Google Shape;494;p83"/>
          <p:cNvSpPr txBox="1"/>
          <p:nvPr/>
        </p:nvSpPr>
        <p:spPr>
          <a:xfrm>
            <a:off x="1117125" y="4492825"/>
            <a:ext cx="6438000" cy="4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50">
                <a:solidFill>
                  <a:schemeClr val="dk1"/>
                </a:solidFill>
                <a:highlight>
                  <a:srgbClr val="FFFFFF"/>
                </a:highlight>
              </a:rPr>
              <a:t> next, we'll see how we can wire this Aspect to our Business Object.</a:t>
            </a:r>
            <a:endParaRPr sz="1600"/>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84"/>
          <p:cNvSpPr txBox="1"/>
          <p:nvPr>
            <p:ph type="title"/>
          </p:nvPr>
        </p:nvSpPr>
        <p:spPr>
          <a:xfrm>
            <a:off x="179125" y="206400"/>
            <a:ext cx="587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t>AOP Concepts and Terminology</a:t>
            </a:r>
            <a:endParaRPr/>
          </a:p>
          <a:p>
            <a:pPr indent="0" lvl="0" marL="0" rtl="0" algn="l">
              <a:lnSpc>
                <a:spcPct val="115000"/>
              </a:lnSpc>
              <a:spcBef>
                <a:spcPts val="0"/>
              </a:spcBef>
              <a:spcAft>
                <a:spcPts val="0"/>
              </a:spcAft>
              <a:buSzPts val="990"/>
              <a:buNone/>
            </a:pPr>
            <a:r>
              <a:t/>
            </a:r>
            <a:endParaRPr sz="2500">
              <a:solidFill>
                <a:srgbClr val="1F1F1F"/>
              </a:solidFill>
              <a:highlight>
                <a:srgbClr val="FFFFFF"/>
              </a:highlight>
            </a:endParaRPr>
          </a:p>
        </p:txBody>
      </p:sp>
      <p:sp>
        <p:nvSpPr>
          <p:cNvPr id="500" name="Google Shape;500;p84"/>
          <p:cNvSpPr txBox="1"/>
          <p:nvPr/>
        </p:nvSpPr>
        <p:spPr>
          <a:xfrm>
            <a:off x="351150" y="942400"/>
            <a:ext cx="8334900" cy="13512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2700"/>
              </a:spcBef>
              <a:spcAft>
                <a:spcPts val="0"/>
              </a:spcAft>
              <a:buNone/>
            </a:pPr>
            <a:r>
              <a:rPr b="1" i="1" lang="en" sz="2100">
                <a:solidFill>
                  <a:schemeClr val="dk1"/>
                </a:solidFill>
                <a:highlight>
                  <a:srgbClr val="FFFFFF"/>
                </a:highlight>
              </a:rPr>
              <a:t>Joinpoint</a:t>
            </a:r>
            <a:endParaRPr b="1" i="1" sz="2100">
              <a:solidFill>
                <a:schemeClr val="dk1"/>
              </a:solidFill>
              <a:highlight>
                <a:srgbClr val="FFFFFF"/>
              </a:highlight>
            </a:endParaRPr>
          </a:p>
          <a:p>
            <a:pPr indent="0" lvl="0" marL="0" rtl="0" algn="l">
              <a:lnSpc>
                <a:spcPct val="133400"/>
              </a:lnSpc>
              <a:spcBef>
                <a:spcPts val="1700"/>
              </a:spcBef>
              <a:spcAft>
                <a:spcPts val="800"/>
              </a:spcAft>
              <a:buNone/>
            </a:pPr>
            <a:r>
              <a:rPr b="1" lang="en" sz="1650">
                <a:solidFill>
                  <a:schemeClr val="dk1"/>
                </a:solidFill>
                <a:highlight>
                  <a:srgbClr val="FFFFFF"/>
                </a:highlight>
              </a:rPr>
              <a:t>A </a:t>
            </a:r>
            <a:r>
              <a:rPr b="1" i="1" lang="en" sz="1650">
                <a:solidFill>
                  <a:schemeClr val="dk1"/>
                </a:solidFill>
                <a:highlight>
                  <a:srgbClr val="FFFFFF"/>
                </a:highlight>
              </a:rPr>
              <a:t>Joinpoint</a:t>
            </a:r>
            <a:r>
              <a:rPr b="1" lang="en" sz="1650">
                <a:solidFill>
                  <a:schemeClr val="dk1"/>
                </a:solidFill>
                <a:highlight>
                  <a:srgbClr val="FFFFFF"/>
                </a:highlight>
              </a:rPr>
              <a:t> is a point during the execution of a program, such as the execution of a method or the handling of an exception.</a:t>
            </a:r>
            <a:endParaRPr b="1" sz="1650">
              <a:solidFill>
                <a:schemeClr val="dk1"/>
              </a:solidFill>
              <a:highlight>
                <a:srgbClr val="FFFFFF"/>
              </a:highlight>
            </a:endParaRPr>
          </a:p>
        </p:txBody>
      </p:sp>
      <p:sp>
        <p:nvSpPr>
          <p:cNvPr id="501" name="Google Shape;501;p84"/>
          <p:cNvSpPr txBox="1"/>
          <p:nvPr/>
        </p:nvSpPr>
        <p:spPr>
          <a:xfrm>
            <a:off x="351150" y="2343150"/>
            <a:ext cx="8334900" cy="43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50">
                <a:solidFill>
                  <a:schemeClr val="dk1"/>
                </a:solidFill>
                <a:highlight>
                  <a:srgbClr val="FFFFFF"/>
                </a:highlight>
              </a:rPr>
              <a:t>In Spring AOP, a </a:t>
            </a:r>
            <a:r>
              <a:rPr i="1" lang="en" sz="1650">
                <a:solidFill>
                  <a:schemeClr val="dk1"/>
                </a:solidFill>
                <a:highlight>
                  <a:srgbClr val="FFFFFF"/>
                </a:highlight>
              </a:rPr>
              <a:t>JoinPoint</a:t>
            </a:r>
            <a:r>
              <a:rPr lang="en" sz="1650">
                <a:solidFill>
                  <a:schemeClr val="dk1"/>
                </a:solidFill>
                <a:highlight>
                  <a:srgbClr val="FFFFFF"/>
                </a:highlight>
              </a:rPr>
              <a:t> always represents a method execution.</a:t>
            </a:r>
            <a:endParaRPr sz="1700"/>
          </a:p>
        </p:txBody>
      </p:sp>
      <p:sp>
        <p:nvSpPr>
          <p:cNvPr id="502" name="Google Shape;502;p84"/>
          <p:cNvSpPr txBox="1"/>
          <p:nvPr/>
        </p:nvSpPr>
        <p:spPr>
          <a:xfrm>
            <a:off x="404550" y="3014475"/>
            <a:ext cx="8334900" cy="19434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2700"/>
              </a:spcBef>
              <a:spcAft>
                <a:spcPts val="0"/>
              </a:spcAft>
              <a:buNone/>
            </a:pPr>
            <a:r>
              <a:rPr b="1" i="1" lang="en" sz="1900">
                <a:solidFill>
                  <a:schemeClr val="dk1"/>
                </a:solidFill>
                <a:highlight>
                  <a:srgbClr val="FFFFFF"/>
                </a:highlight>
              </a:rPr>
              <a:t>Pointcut</a:t>
            </a:r>
            <a:endParaRPr b="1" i="1" sz="1900">
              <a:solidFill>
                <a:schemeClr val="dk1"/>
              </a:solidFill>
              <a:highlight>
                <a:srgbClr val="FFFFFF"/>
              </a:highlight>
            </a:endParaRPr>
          </a:p>
          <a:p>
            <a:pPr indent="0" lvl="0" marL="0" rtl="0" algn="l">
              <a:lnSpc>
                <a:spcPct val="133400"/>
              </a:lnSpc>
              <a:spcBef>
                <a:spcPts val="1700"/>
              </a:spcBef>
              <a:spcAft>
                <a:spcPts val="0"/>
              </a:spcAft>
              <a:buNone/>
            </a:pPr>
            <a:r>
              <a:rPr lang="en" sz="1450">
                <a:solidFill>
                  <a:schemeClr val="dk1"/>
                </a:solidFill>
                <a:highlight>
                  <a:srgbClr val="FFFFFF"/>
                </a:highlight>
              </a:rPr>
              <a:t>A </a:t>
            </a:r>
            <a:r>
              <a:rPr i="1" lang="en" sz="1450">
                <a:solidFill>
                  <a:schemeClr val="dk1"/>
                </a:solidFill>
                <a:highlight>
                  <a:srgbClr val="FFFFFF"/>
                </a:highlight>
              </a:rPr>
              <a:t>Pointcut</a:t>
            </a:r>
            <a:r>
              <a:rPr lang="en" sz="1450">
                <a:solidFill>
                  <a:schemeClr val="dk1"/>
                </a:solidFill>
                <a:highlight>
                  <a:srgbClr val="FFFFFF"/>
                </a:highlight>
              </a:rPr>
              <a:t> is a predicate that helps match an </a:t>
            </a:r>
            <a:r>
              <a:rPr i="1" lang="en" sz="1450">
                <a:solidFill>
                  <a:schemeClr val="dk1"/>
                </a:solidFill>
                <a:highlight>
                  <a:srgbClr val="FFFFFF"/>
                </a:highlight>
              </a:rPr>
              <a:t>Advice</a:t>
            </a:r>
            <a:r>
              <a:rPr lang="en" sz="1450">
                <a:solidFill>
                  <a:schemeClr val="dk1"/>
                </a:solidFill>
                <a:highlight>
                  <a:srgbClr val="FFFFFF"/>
                </a:highlight>
              </a:rPr>
              <a:t> to be applied by an </a:t>
            </a:r>
            <a:r>
              <a:rPr i="1" lang="en" sz="1450">
                <a:solidFill>
                  <a:schemeClr val="dk1"/>
                </a:solidFill>
                <a:highlight>
                  <a:srgbClr val="FFFFFF"/>
                </a:highlight>
              </a:rPr>
              <a:t>Aspect</a:t>
            </a:r>
            <a:r>
              <a:rPr lang="en" sz="1450">
                <a:solidFill>
                  <a:schemeClr val="dk1"/>
                </a:solidFill>
                <a:highlight>
                  <a:srgbClr val="FFFFFF"/>
                </a:highlight>
              </a:rPr>
              <a:t> at a particular </a:t>
            </a:r>
            <a:r>
              <a:rPr i="1" lang="en" sz="1450">
                <a:solidFill>
                  <a:schemeClr val="dk1"/>
                </a:solidFill>
                <a:highlight>
                  <a:srgbClr val="FFFFFF"/>
                </a:highlight>
              </a:rPr>
              <a:t>JoinPoint</a:t>
            </a:r>
            <a:r>
              <a:rPr lang="en" sz="1450">
                <a:solidFill>
                  <a:schemeClr val="dk1"/>
                </a:solidFill>
                <a:highlight>
                  <a:srgbClr val="FFFFFF"/>
                </a:highlight>
              </a:rPr>
              <a:t>.</a:t>
            </a:r>
            <a:endParaRPr sz="1450">
              <a:solidFill>
                <a:schemeClr val="dk1"/>
              </a:solidFill>
              <a:highlight>
                <a:srgbClr val="FFFFFF"/>
              </a:highlight>
            </a:endParaRPr>
          </a:p>
          <a:p>
            <a:pPr indent="0" lvl="0" marL="0" rtl="0" algn="l">
              <a:lnSpc>
                <a:spcPct val="133400"/>
              </a:lnSpc>
              <a:spcBef>
                <a:spcPts val="800"/>
              </a:spcBef>
              <a:spcAft>
                <a:spcPts val="800"/>
              </a:spcAft>
              <a:buNone/>
            </a:pPr>
            <a:r>
              <a:rPr lang="en" sz="1450">
                <a:solidFill>
                  <a:schemeClr val="dk1"/>
                </a:solidFill>
                <a:highlight>
                  <a:srgbClr val="FFFFFF"/>
                </a:highlight>
              </a:rPr>
              <a:t>We often associate the </a:t>
            </a:r>
            <a:r>
              <a:rPr i="1" lang="en" sz="1450">
                <a:solidFill>
                  <a:schemeClr val="dk1"/>
                </a:solidFill>
                <a:highlight>
                  <a:srgbClr val="FFFFFF"/>
                </a:highlight>
              </a:rPr>
              <a:t>Advice</a:t>
            </a:r>
            <a:r>
              <a:rPr lang="en" sz="1450">
                <a:solidFill>
                  <a:schemeClr val="dk1"/>
                </a:solidFill>
                <a:highlight>
                  <a:srgbClr val="FFFFFF"/>
                </a:highlight>
              </a:rPr>
              <a:t> with a </a:t>
            </a:r>
            <a:r>
              <a:rPr i="1" lang="en" sz="1450">
                <a:solidFill>
                  <a:schemeClr val="dk1"/>
                </a:solidFill>
                <a:highlight>
                  <a:srgbClr val="FFFFFF"/>
                </a:highlight>
              </a:rPr>
              <a:t>Pointcut</a:t>
            </a:r>
            <a:r>
              <a:rPr lang="en" sz="1450">
                <a:solidFill>
                  <a:schemeClr val="dk1"/>
                </a:solidFill>
                <a:highlight>
                  <a:srgbClr val="FFFFFF"/>
                </a:highlight>
              </a:rPr>
              <a:t> expression, and it runs at any </a:t>
            </a:r>
            <a:r>
              <a:rPr i="1" lang="en" sz="1450">
                <a:solidFill>
                  <a:schemeClr val="dk1"/>
                </a:solidFill>
                <a:highlight>
                  <a:srgbClr val="FFFFFF"/>
                </a:highlight>
              </a:rPr>
              <a:t>Joinpoint</a:t>
            </a:r>
            <a:r>
              <a:rPr lang="en" sz="1450">
                <a:solidFill>
                  <a:schemeClr val="dk1"/>
                </a:solidFill>
                <a:highlight>
                  <a:srgbClr val="FFFFFF"/>
                </a:highlight>
              </a:rPr>
              <a:t> matched by the </a:t>
            </a:r>
            <a:r>
              <a:rPr i="1" lang="en" sz="1450">
                <a:solidFill>
                  <a:schemeClr val="dk1"/>
                </a:solidFill>
                <a:highlight>
                  <a:srgbClr val="FFFFFF"/>
                </a:highlight>
              </a:rPr>
              <a:t>Pointcut</a:t>
            </a:r>
            <a:r>
              <a:rPr lang="en" sz="1450">
                <a:solidFill>
                  <a:schemeClr val="dk1"/>
                </a:solidFill>
                <a:highlight>
                  <a:srgbClr val="FFFFFF"/>
                </a:highlight>
              </a:rPr>
              <a:t>.</a:t>
            </a:r>
            <a:endParaRPr sz="1450">
              <a:solidFill>
                <a:schemeClr val="dk1"/>
              </a:solidFill>
              <a:highlight>
                <a:srgbClr val="FFFFFF"/>
              </a:highlight>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85"/>
          <p:cNvSpPr txBox="1"/>
          <p:nvPr>
            <p:ph type="title"/>
          </p:nvPr>
        </p:nvSpPr>
        <p:spPr>
          <a:xfrm>
            <a:off x="179125" y="206400"/>
            <a:ext cx="587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t>AOP Concepts and Terminology</a:t>
            </a:r>
            <a:endParaRPr/>
          </a:p>
          <a:p>
            <a:pPr indent="0" lvl="0" marL="0" rtl="0" algn="l">
              <a:lnSpc>
                <a:spcPct val="115000"/>
              </a:lnSpc>
              <a:spcBef>
                <a:spcPts val="0"/>
              </a:spcBef>
              <a:spcAft>
                <a:spcPts val="0"/>
              </a:spcAft>
              <a:buSzPts val="990"/>
              <a:buNone/>
            </a:pPr>
            <a:r>
              <a:t/>
            </a:r>
            <a:endParaRPr sz="2500">
              <a:solidFill>
                <a:srgbClr val="1F1F1F"/>
              </a:solidFill>
              <a:highlight>
                <a:srgbClr val="FFFFFF"/>
              </a:highlight>
            </a:endParaRPr>
          </a:p>
        </p:txBody>
      </p:sp>
      <p:sp>
        <p:nvSpPr>
          <p:cNvPr id="508" name="Google Shape;508;p85"/>
          <p:cNvSpPr txBox="1"/>
          <p:nvPr/>
        </p:nvSpPr>
        <p:spPr>
          <a:xfrm>
            <a:off x="179125" y="846900"/>
            <a:ext cx="8538000" cy="21312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2700"/>
              </a:spcBef>
              <a:spcAft>
                <a:spcPts val="0"/>
              </a:spcAft>
              <a:buNone/>
            </a:pPr>
            <a:r>
              <a:rPr b="1" i="1" lang="en" sz="2100">
                <a:solidFill>
                  <a:schemeClr val="dk1"/>
                </a:solidFill>
                <a:highlight>
                  <a:srgbClr val="FFFFFF"/>
                </a:highlight>
              </a:rPr>
              <a:t>Advice</a:t>
            </a:r>
            <a:endParaRPr b="1" i="1" sz="2100">
              <a:solidFill>
                <a:schemeClr val="dk1"/>
              </a:solidFill>
              <a:highlight>
                <a:srgbClr val="FFFFFF"/>
              </a:highlight>
            </a:endParaRPr>
          </a:p>
          <a:p>
            <a:pPr indent="0" lvl="0" marL="0" rtl="0" algn="l">
              <a:lnSpc>
                <a:spcPct val="133400"/>
              </a:lnSpc>
              <a:spcBef>
                <a:spcPts val="1700"/>
              </a:spcBef>
              <a:spcAft>
                <a:spcPts val="0"/>
              </a:spcAft>
              <a:buNone/>
            </a:pPr>
            <a:r>
              <a:rPr lang="en" sz="1650">
                <a:solidFill>
                  <a:schemeClr val="dk1"/>
                </a:solidFill>
                <a:highlight>
                  <a:srgbClr val="FFFFFF"/>
                </a:highlight>
              </a:rPr>
              <a:t>An </a:t>
            </a:r>
            <a:r>
              <a:rPr i="1" lang="en" sz="1650">
                <a:solidFill>
                  <a:schemeClr val="dk1"/>
                </a:solidFill>
                <a:highlight>
                  <a:srgbClr val="FFFFFF"/>
                </a:highlight>
              </a:rPr>
              <a:t>Advice</a:t>
            </a:r>
            <a:r>
              <a:rPr lang="en" sz="1650">
                <a:solidFill>
                  <a:schemeClr val="dk1"/>
                </a:solidFill>
                <a:highlight>
                  <a:srgbClr val="FFFFFF"/>
                </a:highlight>
              </a:rPr>
              <a:t> is an action taken by an aspect at a particular </a:t>
            </a:r>
            <a:r>
              <a:rPr i="1" lang="en" sz="1650">
                <a:solidFill>
                  <a:schemeClr val="dk1"/>
                </a:solidFill>
                <a:highlight>
                  <a:srgbClr val="FFFFFF"/>
                </a:highlight>
              </a:rPr>
              <a:t>Joinpoint</a:t>
            </a:r>
            <a:r>
              <a:rPr lang="en" sz="1650">
                <a:solidFill>
                  <a:schemeClr val="dk1"/>
                </a:solidFill>
                <a:highlight>
                  <a:srgbClr val="FFFFFF"/>
                </a:highlight>
              </a:rPr>
              <a:t>. Different types of advice include </a:t>
            </a:r>
            <a:r>
              <a:rPr i="1" lang="en" sz="1650">
                <a:solidFill>
                  <a:schemeClr val="dk1"/>
                </a:solidFill>
                <a:highlight>
                  <a:srgbClr val="FFFFFF"/>
                </a:highlight>
              </a:rPr>
              <a:t>“around,” “before,”</a:t>
            </a:r>
            <a:r>
              <a:rPr lang="en" sz="1650">
                <a:solidFill>
                  <a:schemeClr val="dk1"/>
                </a:solidFill>
                <a:highlight>
                  <a:srgbClr val="FFFFFF"/>
                </a:highlight>
              </a:rPr>
              <a:t> and </a:t>
            </a:r>
            <a:r>
              <a:rPr i="1" lang="en" sz="1650">
                <a:solidFill>
                  <a:schemeClr val="dk1"/>
                </a:solidFill>
                <a:highlight>
                  <a:srgbClr val="FFFFFF"/>
                </a:highlight>
              </a:rPr>
              <a:t>“after.”</a:t>
            </a:r>
            <a:endParaRPr i="1" sz="1650">
              <a:solidFill>
                <a:schemeClr val="dk1"/>
              </a:solidFill>
              <a:highlight>
                <a:srgbClr val="FFFFFF"/>
              </a:highlight>
            </a:endParaRPr>
          </a:p>
          <a:p>
            <a:pPr indent="0" lvl="0" marL="0" rtl="0" algn="l">
              <a:lnSpc>
                <a:spcPct val="133400"/>
              </a:lnSpc>
              <a:spcBef>
                <a:spcPts val="800"/>
              </a:spcBef>
              <a:spcAft>
                <a:spcPts val="800"/>
              </a:spcAft>
              <a:buNone/>
            </a:pPr>
            <a:r>
              <a:rPr lang="en" sz="1650">
                <a:solidFill>
                  <a:schemeClr val="dk1"/>
                </a:solidFill>
                <a:highlight>
                  <a:srgbClr val="FFFFFF"/>
                </a:highlight>
              </a:rPr>
              <a:t>In Spring, an </a:t>
            </a:r>
            <a:r>
              <a:rPr i="1" lang="en" sz="1650">
                <a:solidFill>
                  <a:schemeClr val="dk1"/>
                </a:solidFill>
                <a:highlight>
                  <a:srgbClr val="FFFFFF"/>
                </a:highlight>
              </a:rPr>
              <a:t>Advice</a:t>
            </a:r>
            <a:r>
              <a:rPr lang="en" sz="1650">
                <a:solidFill>
                  <a:schemeClr val="dk1"/>
                </a:solidFill>
                <a:highlight>
                  <a:srgbClr val="FFFFFF"/>
                </a:highlight>
              </a:rPr>
              <a:t> is modelled as an interceptor, maintaining a chain of interceptors around the </a:t>
            </a:r>
            <a:r>
              <a:rPr i="1" lang="en" sz="1650">
                <a:solidFill>
                  <a:schemeClr val="dk1"/>
                </a:solidFill>
                <a:highlight>
                  <a:srgbClr val="FFFFFF"/>
                </a:highlight>
              </a:rPr>
              <a:t>Joinpoint</a:t>
            </a:r>
            <a:r>
              <a:rPr lang="en" sz="1650">
                <a:solidFill>
                  <a:schemeClr val="dk1"/>
                </a:solidFill>
                <a:highlight>
                  <a:srgbClr val="FFFFFF"/>
                </a:highlight>
              </a:rPr>
              <a:t>.</a:t>
            </a:r>
            <a:endParaRPr sz="1650">
              <a:solidFill>
                <a:schemeClr val="dk1"/>
              </a:solidFill>
              <a:highlight>
                <a:srgbClr val="FFFFFF"/>
              </a:highlight>
            </a:endParaRPr>
          </a:p>
        </p:txBody>
      </p:sp>
      <p:pic>
        <p:nvPicPr>
          <p:cNvPr id="509" name="Google Shape;509;p85"/>
          <p:cNvPicPr preferRelativeResize="0"/>
          <p:nvPr/>
        </p:nvPicPr>
        <p:blipFill>
          <a:blip r:embed="rId3">
            <a:alphaModFix/>
          </a:blip>
          <a:stretch>
            <a:fillRect/>
          </a:stretch>
        </p:blipFill>
        <p:spPr>
          <a:xfrm>
            <a:off x="2201250" y="2571750"/>
            <a:ext cx="4687724" cy="251280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86"/>
          <p:cNvSpPr txBox="1"/>
          <p:nvPr>
            <p:ph type="title"/>
          </p:nvPr>
        </p:nvSpPr>
        <p:spPr>
          <a:xfrm>
            <a:off x="311700" y="445025"/>
            <a:ext cx="4260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a:t>
            </a:r>
            <a:endParaRPr/>
          </a:p>
        </p:txBody>
      </p:sp>
      <p:sp>
        <p:nvSpPr>
          <p:cNvPr id="515" name="Google Shape;515;p86"/>
          <p:cNvSpPr txBox="1"/>
          <p:nvPr>
            <p:ph idx="1" type="body"/>
          </p:nvPr>
        </p:nvSpPr>
        <p:spPr>
          <a:xfrm>
            <a:off x="311700" y="1152475"/>
            <a:ext cx="8520600" cy="3633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u="sng">
                <a:solidFill>
                  <a:schemeClr val="hlink"/>
                </a:solidFill>
                <a:hlinkClick r:id="rId3"/>
              </a:rPr>
              <a:t>https://docs.spring.io/spring-framework/reference/</a:t>
            </a:r>
            <a:endParaRPr/>
          </a:p>
          <a:p>
            <a:pPr indent="0" lvl="0" marL="0" rtl="0" algn="l">
              <a:spcBef>
                <a:spcPts val="1200"/>
              </a:spcBef>
              <a:spcAft>
                <a:spcPts val="0"/>
              </a:spcAft>
              <a:buNone/>
            </a:pPr>
            <a:r>
              <a:rPr lang="en" u="sng">
                <a:solidFill>
                  <a:schemeClr val="hlink"/>
                </a:solidFill>
                <a:hlinkClick r:id="rId4"/>
              </a:rPr>
              <a:t>https://docs.spring.io/spring-framework/reference/core/beans/introduction.html</a:t>
            </a:r>
            <a:endParaRPr/>
          </a:p>
          <a:p>
            <a:pPr indent="0" lvl="0" marL="0" rtl="0" algn="l">
              <a:spcBef>
                <a:spcPts val="1200"/>
              </a:spcBef>
              <a:spcAft>
                <a:spcPts val="0"/>
              </a:spcAft>
              <a:buNone/>
            </a:pPr>
            <a:r>
              <a:rPr lang="en" u="sng">
                <a:solidFill>
                  <a:schemeClr val="hlink"/>
                </a:solidFill>
                <a:hlinkClick r:id="rId5"/>
              </a:rPr>
              <a:t>https://www.baeldung.com/inversion-control-and-dependency-injection-in-spring</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Inversion of Control</a:t>
            </a:r>
            <a:endParaRPr/>
          </a:p>
        </p:txBody>
      </p:sp>
      <p:sp>
        <p:nvSpPr>
          <p:cNvPr id="95" name="Google Shape;95;p20"/>
          <p:cNvSpPr txBox="1"/>
          <p:nvPr>
            <p:ph idx="1" type="body"/>
          </p:nvPr>
        </p:nvSpPr>
        <p:spPr>
          <a:xfrm>
            <a:off x="311700" y="1152475"/>
            <a:ext cx="8682900" cy="3764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dk1"/>
              </a:buClr>
              <a:buSzPts val="2200"/>
              <a:buChar char="●"/>
            </a:pPr>
            <a:r>
              <a:rPr lang="en" sz="2200">
                <a:solidFill>
                  <a:schemeClr val="dk1"/>
                </a:solidFill>
              </a:rPr>
              <a:t>The basic concept of the inversion of Control principle is that programmers don’t need to create their objects but instead, they need to describe how they should be created through rules defined in e.g. factory classes and/or , configuration files.</a:t>
            </a:r>
            <a:br>
              <a:rPr lang="en" sz="2200">
                <a:solidFill>
                  <a:schemeClr val="dk1"/>
                </a:solidFill>
              </a:rPr>
            </a:b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Subsequently, your application code does not directly connect your </a:t>
            </a:r>
            <a:r>
              <a:rPr lang="en" sz="2200">
                <a:solidFill>
                  <a:schemeClr val="dk1"/>
                </a:solidFill>
              </a:rPr>
              <a:t>implementation</a:t>
            </a:r>
            <a:r>
              <a:rPr lang="en" sz="2200">
                <a:solidFill>
                  <a:schemeClr val="dk1"/>
                </a:solidFill>
              </a:rPr>
              <a:t> components together but instead uses abstractions such as interfaces that represent them. Spring provides the actual implementations.</a:t>
            </a:r>
            <a:endParaRPr sz="22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1"/>
          <p:cNvSpPr txBox="1"/>
          <p:nvPr>
            <p:ph type="title"/>
          </p:nvPr>
        </p:nvSpPr>
        <p:spPr>
          <a:xfrm>
            <a:off x="258650" y="2594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solidFill>
                  <a:srgbClr val="181717"/>
                </a:solidFill>
                <a:highlight>
                  <a:srgbClr val="FFFFFF"/>
                </a:highlight>
                <a:latin typeface="Verdana"/>
                <a:ea typeface="Verdana"/>
                <a:cs typeface="Verdana"/>
                <a:sym typeface="Verdana"/>
              </a:rPr>
              <a:t>The following pattern (but not limited) implements the IoC principle.</a:t>
            </a:r>
            <a:endParaRPr sz="3400"/>
          </a:p>
        </p:txBody>
      </p:sp>
      <p:pic>
        <p:nvPicPr>
          <p:cNvPr id="101" name="Google Shape;101;p21"/>
          <p:cNvPicPr preferRelativeResize="0"/>
          <p:nvPr/>
        </p:nvPicPr>
        <p:blipFill>
          <a:blip r:embed="rId3">
            <a:alphaModFix/>
          </a:blip>
          <a:stretch>
            <a:fillRect/>
          </a:stretch>
        </p:blipFill>
        <p:spPr>
          <a:xfrm>
            <a:off x="152400" y="1170125"/>
            <a:ext cx="8911975" cy="3390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